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46"/>
  </p:notesMasterIdLst>
  <p:handoutMasterIdLst>
    <p:handoutMasterId r:id="rId47"/>
  </p:handoutMasterIdLst>
  <p:sldIdLst>
    <p:sldId id="406" r:id="rId2"/>
    <p:sldId id="393" r:id="rId3"/>
    <p:sldId id="632" r:id="rId4"/>
    <p:sldId id="630" r:id="rId5"/>
    <p:sldId id="631" r:id="rId6"/>
    <p:sldId id="569" r:id="rId7"/>
    <p:sldId id="573" r:id="rId8"/>
    <p:sldId id="577" r:id="rId9"/>
    <p:sldId id="619" r:id="rId10"/>
    <p:sldId id="590" r:id="rId11"/>
    <p:sldId id="591" r:id="rId12"/>
    <p:sldId id="589" r:id="rId13"/>
    <p:sldId id="620" r:id="rId14"/>
    <p:sldId id="592" r:id="rId15"/>
    <p:sldId id="593" r:id="rId16"/>
    <p:sldId id="594" r:id="rId17"/>
    <p:sldId id="595" r:id="rId18"/>
    <p:sldId id="618" r:id="rId19"/>
    <p:sldId id="597" r:id="rId20"/>
    <p:sldId id="599" r:id="rId21"/>
    <p:sldId id="600" r:id="rId22"/>
    <p:sldId id="601" r:id="rId23"/>
    <p:sldId id="602" r:id="rId24"/>
    <p:sldId id="603" r:id="rId25"/>
    <p:sldId id="604" r:id="rId26"/>
    <p:sldId id="605" r:id="rId27"/>
    <p:sldId id="606" r:id="rId28"/>
    <p:sldId id="608" r:id="rId29"/>
    <p:sldId id="609" r:id="rId30"/>
    <p:sldId id="607" r:id="rId31"/>
    <p:sldId id="611" r:id="rId32"/>
    <p:sldId id="612" r:id="rId33"/>
    <p:sldId id="613" r:id="rId34"/>
    <p:sldId id="615" r:id="rId35"/>
    <p:sldId id="617" r:id="rId36"/>
    <p:sldId id="629" r:id="rId37"/>
    <p:sldId id="621" r:id="rId38"/>
    <p:sldId id="623" r:id="rId39"/>
    <p:sldId id="622" r:id="rId40"/>
    <p:sldId id="625" r:id="rId41"/>
    <p:sldId id="624" r:id="rId42"/>
    <p:sldId id="626" r:id="rId43"/>
    <p:sldId id="627" r:id="rId44"/>
    <p:sldId id="628" r:id="rId45"/>
  </p:sldIdLst>
  <p:sldSz cx="9144000" cy="5143500" type="screen16x9"/>
  <p:notesSz cx="6858000" cy="9947275"/>
  <p:custDataLst>
    <p:tags r:id="rId4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00E0E22-0A14-484D-960B-61CA81434618}">
          <p14:sldIdLst>
            <p14:sldId id="406"/>
            <p14:sldId id="393"/>
            <p14:sldId id="632"/>
            <p14:sldId id="630"/>
            <p14:sldId id="631"/>
            <p14:sldId id="569"/>
            <p14:sldId id="573"/>
            <p14:sldId id="577"/>
            <p14:sldId id="619"/>
            <p14:sldId id="590"/>
            <p14:sldId id="591"/>
            <p14:sldId id="589"/>
            <p14:sldId id="620"/>
            <p14:sldId id="592"/>
            <p14:sldId id="593"/>
            <p14:sldId id="594"/>
            <p14:sldId id="595"/>
            <p14:sldId id="618"/>
            <p14:sldId id="597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  <p14:sldId id="607"/>
            <p14:sldId id="611"/>
            <p14:sldId id="612"/>
            <p14:sldId id="613"/>
            <p14:sldId id="615"/>
            <p14:sldId id="617"/>
            <p14:sldId id="629"/>
            <p14:sldId id="621"/>
            <p14:sldId id="623"/>
            <p14:sldId id="622"/>
            <p14:sldId id="625"/>
            <p14:sldId id="624"/>
            <p14:sldId id="626"/>
            <p14:sldId id="627"/>
            <p14:sldId id="6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  <a:srgbClr val="CC0000"/>
    <a:srgbClr val="FF9933"/>
    <a:srgbClr val="5089F8"/>
    <a:srgbClr val="66CCFF"/>
    <a:srgbClr val="DAEAFE"/>
    <a:srgbClr val="FFCCCC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02" autoAdjust="0"/>
    <p:restoredTop sz="94658" autoAdjust="0"/>
  </p:normalViewPr>
  <p:slideViewPr>
    <p:cSldViewPr>
      <p:cViewPr varScale="1">
        <p:scale>
          <a:sx n="175" d="100"/>
          <a:sy n="175" d="100"/>
        </p:scale>
        <p:origin x="34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C8158D-167A-F84C-8CC0-2C9F93C7F74C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8F550B3-F9B3-6B4B-9ED8-4FBEEA884C20}">
      <dgm:prSet phldrT="[文本]" custT="1"/>
      <dgm:spPr/>
      <dgm:t>
        <a:bodyPr/>
        <a:lstStyle/>
        <a:p>
          <a:r>
            <a:rPr lang="zh-CN" altLang="en-US" sz="2400" dirty="0"/>
            <a:t>泛型编程</a:t>
          </a:r>
        </a:p>
      </dgm:t>
    </dgm:pt>
    <dgm:pt modelId="{24E257D6-B9D2-4948-AE2F-582118E5921F}" type="parTrans" cxnId="{649774F2-2FD1-7B45-8193-7D186BC074D2}">
      <dgm:prSet/>
      <dgm:spPr/>
      <dgm:t>
        <a:bodyPr/>
        <a:lstStyle/>
        <a:p>
          <a:endParaRPr lang="zh-CN" altLang="en-US" sz="2400"/>
        </a:p>
      </dgm:t>
    </dgm:pt>
    <dgm:pt modelId="{D76798DE-AD2C-614C-BDD0-C93A486B1072}" type="sibTrans" cxnId="{649774F2-2FD1-7B45-8193-7D186BC074D2}">
      <dgm:prSet/>
      <dgm:spPr/>
      <dgm:t>
        <a:bodyPr/>
        <a:lstStyle/>
        <a:p>
          <a:endParaRPr lang="zh-CN" altLang="en-US" sz="2400"/>
        </a:p>
      </dgm:t>
    </dgm:pt>
    <dgm:pt modelId="{D1117993-13C2-2C4B-AF9C-09E7B7F642B1}">
      <dgm:prSet phldrT="[文本]" custT="1"/>
      <dgm:spPr/>
      <dgm:t>
        <a:bodyPr/>
        <a:lstStyle/>
        <a:p>
          <a:r>
            <a:rPr lang="zh-CN" altLang="en-US" sz="2400" dirty="0"/>
            <a:t>泛型类</a:t>
          </a:r>
        </a:p>
      </dgm:t>
    </dgm:pt>
    <dgm:pt modelId="{2DCE9051-79D8-E943-A857-11AB0C56771B}" type="parTrans" cxnId="{A1498062-EB00-CB44-932D-6BF0552F7F04}">
      <dgm:prSet/>
      <dgm:spPr/>
      <dgm:t>
        <a:bodyPr/>
        <a:lstStyle/>
        <a:p>
          <a:endParaRPr lang="zh-CN" altLang="en-US" sz="2400"/>
        </a:p>
      </dgm:t>
    </dgm:pt>
    <dgm:pt modelId="{6BA3D1E1-C639-D34A-A8C3-A9B643CC6B57}" type="sibTrans" cxnId="{A1498062-EB00-CB44-932D-6BF0552F7F04}">
      <dgm:prSet/>
      <dgm:spPr/>
      <dgm:t>
        <a:bodyPr/>
        <a:lstStyle/>
        <a:p>
          <a:endParaRPr lang="zh-CN" altLang="en-US" sz="2400"/>
        </a:p>
      </dgm:t>
    </dgm:pt>
    <dgm:pt modelId="{5128A178-C49C-2F4F-B847-A7C413E2EFB8}">
      <dgm:prSet custT="1"/>
      <dgm:spPr/>
      <dgm:t>
        <a:bodyPr/>
        <a:lstStyle/>
        <a:p>
          <a:r>
            <a:rPr lang="zh-CN" altLang="en-US" sz="2400"/>
            <a:t>泛型方法</a:t>
          </a:r>
          <a:endParaRPr kumimoji="1" lang="zh-CN" altLang="en-US" sz="2400" dirty="0"/>
        </a:p>
      </dgm:t>
    </dgm:pt>
    <dgm:pt modelId="{42C54528-F2B1-B348-8426-94927571DE96}" type="parTrans" cxnId="{7A0BFB8E-BD93-8143-A95B-276D41F69A8B}">
      <dgm:prSet/>
      <dgm:spPr/>
      <dgm:t>
        <a:bodyPr/>
        <a:lstStyle/>
        <a:p>
          <a:endParaRPr lang="zh-CN" altLang="en-US" sz="2400"/>
        </a:p>
      </dgm:t>
    </dgm:pt>
    <dgm:pt modelId="{4055A94D-F67F-9A4A-B88C-7F87BC577E81}" type="sibTrans" cxnId="{7A0BFB8E-BD93-8143-A95B-276D41F69A8B}">
      <dgm:prSet/>
      <dgm:spPr/>
      <dgm:t>
        <a:bodyPr/>
        <a:lstStyle/>
        <a:p>
          <a:endParaRPr lang="zh-CN" altLang="en-US" sz="2400"/>
        </a:p>
      </dgm:t>
    </dgm:pt>
    <dgm:pt modelId="{224E5FC8-EB3E-F94B-B6AF-D5FCB7E256F5}" type="pres">
      <dgm:prSet presAssocID="{9EC8158D-167A-F84C-8CC0-2C9F93C7F74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910EFD0-15E1-514B-8712-49C36A6A1400}" type="pres">
      <dgm:prSet presAssocID="{28F550B3-F9B3-6B4B-9ED8-4FBEEA884C20}" presName="hierRoot1" presStyleCnt="0"/>
      <dgm:spPr/>
    </dgm:pt>
    <dgm:pt modelId="{F44D8A1A-6967-684C-A23A-9C52D326FF1B}" type="pres">
      <dgm:prSet presAssocID="{28F550B3-F9B3-6B4B-9ED8-4FBEEA884C20}" presName="composite" presStyleCnt="0"/>
      <dgm:spPr/>
    </dgm:pt>
    <dgm:pt modelId="{A9EC21CD-299F-394A-BD19-C824BAE89883}" type="pres">
      <dgm:prSet presAssocID="{28F550B3-F9B3-6B4B-9ED8-4FBEEA884C20}" presName="background" presStyleLbl="node0" presStyleIdx="0" presStyleCnt="1"/>
      <dgm:spPr/>
    </dgm:pt>
    <dgm:pt modelId="{914C5899-924A-2F47-9FDC-7B298F338770}" type="pres">
      <dgm:prSet presAssocID="{28F550B3-F9B3-6B4B-9ED8-4FBEEA884C20}" presName="text" presStyleLbl="fgAcc0" presStyleIdx="0" presStyleCnt="1">
        <dgm:presLayoutVars>
          <dgm:chPref val="3"/>
        </dgm:presLayoutVars>
      </dgm:prSet>
      <dgm:spPr/>
    </dgm:pt>
    <dgm:pt modelId="{706253F9-71A2-6E4F-A292-D35731E6BD7A}" type="pres">
      <dgm:prSet presAssocID="{28F550B3-F9B3-6B4B-9ED8-4FBEEA884C20}" presName="hierChild2" presStyleCnt="0"/>
      <dgm:spPr/>
    </dgm:pt>
    <dgm:pt modelId="{8FCC4CB6-F13E-3E4C-9163-5F2137ED1A87}" type="pres">
      <dgm:prSet presAssocID="{2DCE9051-79D8-E943-A857-11AB0C56771B}" presName="Name10" presStyleLbl="parChTrans1D2" presStyleIdx="0" presStyleCnt="2"/>
      <dgm:spPr/>
    </dgm:pt>
    <dgm:pt modelId="{FDA8BA58-9AB9-6E42-B49B-992F465D728D}" type="pres">
      <dgm:prSet presAssocID="{D1117993-13C2-2C4B-AF9C-09E7B7F642B1}" presName="hierRoot2" presStyleCnt="0"/>
      <dgm:spPr/>
    </dgm:pt>
    <dgm:pt modelId="{C1EE9A83-1127-A54E-9FE3-62DBD0F60DD0}" type="pres">
      <dgm:prSet presAssocID="{D1117993-13C2-2C4B-AF9C-09E7B7F642B1}" presName="composite2" presStyleCnt="0"/>
      <dgm:spPr/>
    </dgm:pt>
    <dgm:pt modelId="{7AE4BDCB-8AB7-B043-ABEE-218414493AD8}" type="pres">
      <dgm:prSet presAssocID="{D1117993-13C2-2C4B-AF9C-09E7B7F642B1}" presName="background2" presStyleLbl="node2" presStyleIdx="0" presStyleCnt="2"/>
      <dgm:spPr/>
    </dgm:pt>
    <dgm:pt modelId="{291EF820-21DC-F74E-87D7-4D6409A820E2}" type="pres">
      <dgm:prSet presAssocID="{D1117993-13C2-2C4B-AF9C-09E7B7F642B1}" presName="text2" presStyleLbl="fgAcc2" presStyleIdx="0" presStyleCnt="2">
        <dgm:presLayoutVars>
          <dgm:chPref val="3"/>
        </dgm:presLayoutVars>
      </dgm:prSet>
      <dgm:spPr/>
    </dgm:pt>
    <dgm:pt modelId="{FE85CB70-A50F-7D46-8EF9-E009815D90E1}" type="pres">
      <dgm:prSet presAssocID="{D1117993-13C2-2C4B-AF9C-09E7B7F642B1}" presName="hierChild3" presStyleCnt="0"/>
      <dgm:spPr/>
    </dgm:pt>
    <dgm:pt modelId="{57E22A41-F948-4844-BFF9-A615048C6660}" type="pres">
      <dgm:prSet presAssocID="{42C54528-F2B1-B348-8426-94927571DE96}" presName="Name10" presStyleLbl="parChTrans1D2" presStyleIdx="1" presStyleCnt="2"/>
      <dgm:spPr/>
    </dgm:pt>
    <dgm:pt modelId="{5162ECC5-989A-634C-8977-34413BBE4F33}" type="pres">
      <dgm:prSet presAssocID="{5128A178-C49C-2F4F-B847-A7C413E2EFB8}" presName="hierRoot2" presStyleCnt="0"/>
      <dgm:spPr/>
    </dgm:pt>
    <dgm:pt modelId="{7F1822DB-E869-5340-982E-EE441A05B0D9}" type="pres">
      <dgm:prSet presAssocID="{5128A178-C49C-2F4F-B847-A7C413E2EFB8}" presName="composite2" presStyleCnt="0"/>
      <dgm:spPr/>
    </dgm:pt>
    <dgm:pt modelId="{7EF4B047-A5C4-5B40-8EDF-7C3E7833948A}" type="pres">
      <dgm:prSet presAssocID="{5128A178-C49C-2F4F-B847-A7C413E2EFB8}" presName="background2" presStyleLbl="node2" presStyleIdx="1" presStyleCnt="2"/>
      <dgm:spPr/>
    </dgm:pt>
    <dgm:pt modelId="{600277DF-DE24-3B48-BFF9-B2BEAF78F590}" type="pres">
      <dgm:prSet presAssocID="{5128A178-C49C-2F4F-B847-A7C413E2EFB8}" presName="text2" presStyleLbl="fgAcc2" presStyleIdx="1" presStyleCnt="2">
        <dgm:presLayoutVars>
          <dgm:chPref val="3"/>
        </dgm:presLayoutVars>
      </dgm:prSet>
      <dgm:spPr/>
    </dgm:pt>
    <dgm:pt modelId="{89460B12-D13F-0748-A753-BA9681289A56}" type="pres">
      <dgm:prSet presAssocID="{5128A178-C49C-2F4F-B847-A7C413E2EFB8}" presName="hierChild3" presStyleCnt="0"/>
      <dgm:spPr/>
    </dgm:pt>
  </dgm:ptLst>
  <dgm:cxnLst>
    <dgm:cxn modelId="{7512D10D-0295-2D4F-98DD-8E18A71D80EB}" type="presOf" srcId="{9EC8158D-167A-F84C-8CC0-2C9F93C7F74C}" destId="{224E5FC8-EB3E-F94B-B6AF-D5FCB7E256F5}" srcOrd="0" destOrd="0" presId="urn:microsoft.com/office/officeart/2005/8/layout/hierarchy1"/>
    <dgm:cxn modelId="{9B362A22-DBAF-2A43-BEBC-3C18DF2476A5}" type="presOf" srcId="{2DCE9051-79D8-E943-A857-11AB0C56771B}" destId="{8FCC4CB6-F13E-3E4C-9163-5F2137ED1A87}" srcOrd="0" destOrd="0" presId="urn:microsoft.com/office/officeart/2005/8/layout/hierarchy1"/>
    <dgm:cxn modelId="{94770237-C486-4249-B88E-2D26AB7E136A}" type="presOf" srcId="{5128A178-C49C-2F4F-B847-A7C413E2EFB8}" destId="{600277DF-DE24-3B48-BFF9-B2BEAF78F590}" srcOrd="0" destOrd="0" presId="urn:microsoft.com/office/officeart/2005/8/layout/hierarchy1"/>
    <dgm:cxn modelId="{A5D9D04E-2B76-A443-A02A-75509E597479}" type="presOf" srcId="{28F550B3-F9B3-6B4B-9ED8-4FBEEA884C20}" destId="{914C5899-924A-2F47-9FDC-7B298F338770}" srcOrd="0" destOrd="0" presId="urn:microsoft.com/office/officeart/2005/8/layout/hierarchy1"/>
    <dgm:cxn modelId="{A1498062-EB00-CB44-932D-6BF0552F7F04}" srcId="{28F550B3-F9B3-6B4B-9ED8-4FBEEA884C20}" destId="{D1117993-13C2-2C4B-AF9C-09E7B7F642B1}" srcOrd="0" destOrd="0" parTransId="{2DCE9051-79D8-E943-A857-11AB0C56771B}" sibTransId="{6BA3D1E1-C639-D34A-A8C3-A9B643CC6B57}"/>
    <dgm:cxn modelId="{7A0BFB8E-BD93-8143-A95B-276D41F69A8B}" srcId="{28F550B3-F9B3-6B4B-9ED8-4FBEEA884C20}" destId="{5128A178-C49C-2F4F-B847-A7C413E2EFB8}" srcOrd="1" destOrd="0" parTransId="{42C54528-F2B1-B348-8426-94927571DE96}" sibTransId="{4055A94D-F67F-9A4A-B88C-7F87BC577E81}"/>
    <dgm:cxn modelId="{5F44D7BD-57DB-194A-9BA8-8A8C20AF8C6E}" type="presOf" srcId="{D1117993-13C2-2C4B-AF9C-09E7B7F642B1}" destId="{291EF820-21DC-F74E-87D7-4D6409A820E2}" srcOrd="0" destOrd="0" presId="urn:microsoft.com/office/officeart/2005/8/layout/hierarchy1"/>
    <dgm:cxn modelId="{26B9ABD1-8A50-A84C-A34C-DE5CD30B0F14}" type="presOf" srcId="{42C54528-F2B1-B348-8426-94927571DE96}" destId="{57E22A41-F948-4844-BFF9-A615048C6660}" srcOrd="0" destOrd="0" presId="urn:microsoft.com/office/officeart/2005/8/layout/hierarchy1"/>
    <dgm:cxn modelId="{649774F2-2FD1-7B45-8193-7D186BC074D2}" srcId="{9EC8158D-167A-F84C-8CC0-2C9F93C7F74C}" destId="{28F550B3-F9B3-6B4B-9ED8-4FBEEA884C20}" srcOrd="0" destOrd="0" parTransId="{24E257D6-B9D2-4948-AE2F-582118E5921F}" sibTransId="{D76798DE-AD2C-614C-BDD0-C93A486B1072}"/>
    <dgm:cxn modelId="{19A42B42-297A-4048-A7CE-95FC73E922BD}" type="presParOf" srcId="{224E5FC8-EB3E-F94B-B6AF-D5FCB7E256F5}" destId="{4910EFD0-15E1-514B-8712-49C36A6A1400}" srcOrd="0" destOrd="0" presId="urn:microsoft.com/office/officeart/2005/8/layout/hierarchy1"/>
    <dgm:cxn modelId="{18034FE4-3453-6A47-980E-0B10CD9E72CA}" type="presParOf" srcId="{4910EFD0-15E1-514B-8712-49C36A6A1400}" destId="{F44D8A1A-6967-684C-A23A-9C52D326FF1B}" srcOrd="0" destOrd="0" presId="urn:microsoft.com/office/officeart/2005/8/layout/hierarchy1"/>
    <dgm:cxn modelId="{ADAFE2F5-BA35-0242-897F-BF768BD1280D}" type="presParOf" srcId="{F44D8A1A-6967-684C-A23A-9C52D326FF1B}" destId="{A9EC21CD-299F-394A-BD19-C824BAE89883}" srcOrd="0" destOrd="0" presId="urn:microsoft.com/office/officeart/2005/8/layout/hierarchy1"/>
    <dgm:cxn modelId="{395F306F-0811-A945-A365-96DE821041C1}" type="presParOf" srcId="{F44D8A1A-6967-684C-A23A-9C52D326FF1B}" destId="{914C5899-924A-2F47-9FDC-7B298F338770}" srcOrd="1" destOrd="0" presId="urn:microsoft.com/office/officeart/2005/8/layout/hierarchy1"/>
    <dgm:cxn modelId="{D0109051-47D1-6740-A202-0230289A19CD}" type="presParOf" srcId="{4910EFD0-15E1-514B-8712-49C36A6A1400}" destId="{706253F9-71A2-6E4F-A292-D35731E6BD7A}" srcOrd="1" destOrd="0" presId="urn:microsoft.com/office/officeart/2005/8/layout/hierarchy1"/>
    <dgm:cxn modelId="{4A03E6BE-3786-5846-87E8-44B785392A79}" type="presParOf" srcId="{706253F9-71A2-6E4F-A292-D35731E6BD7A}" destId="{8FCC4CB6-F13E-3E4C-9163-5F2137ED1A87}" srcOrd="0" destOrd="0" presId="urn:microsoft.com/office/officeart/2005/8/layout/hierarchy1"/>
    <dgm:cxn modelId="{4446B8A2-08F5-4046-B51A-70188CB2681E}" type="presParOf" srcId="{706253F9-71A2-6E4F-A292-D35731E6BD7A}" destId="{FDA8BA58-9AB9-6E42-B49B-992F465D728D}" srcOrd="1" destOrd="0" presId="urn:microsoft.com/office/officeart/2005/8/layout/hierarchy1"/>
    <dgm:cxn modelId="{D22EDB72-F3C5-7641-B0B0-3885EC345A3D}" type="presParOf" srcId="{FDA8BA58-9AB9-6E42-B49B-992F465D728D}" destId="{C1EE9A83-1127-A54E-9FE3-62DBD0F60DD0}" srcOrd="0" destOrd="0" presId="urn:microsoft.com/office/officeart/2005/8/layout/hierarchy1"/>
    <dgm:cxn modelId="{EBCBDDD9-4D3A-CF4D-B642-EE0F9260E23D}" type="presParOf" srcId="{C1EE9A83-1127-A54E-9FE3-62DBD0F60DD0}" destId="{7AE4BDCB-8AB7-B043-ABEE-218414493AD8}" srcOrd="0" destOrd="0" presId="urn:microsoft.com/office/officeart/2005/8/layout/hierarchy1"/>
    <dgm:cxn modelId="{62B067C8-F4B3-E04B-920F-2DB8F463B06E}" type="presParOf" srcId="{C1EE9A83-1127-A54E-9FE3-62DBD0F60DD0}" destId="{291EF820-21DC-F74E-87D7-4D6409A820E2}" srcOrd="1" destOrd="0" presId="urn:microsoft.com/office/officeart/2005/8/layout/hierarchy1"/>
    <dgm:cxn modelId="{8E672011-2465-E84D-92A1-56B2C85575A0}" type="presParOf" srcId="{FDA8BA58-9AB9-6E42-B49B-992F465D728D}" destId="{FE85CB70-A50F-7D46-8EF9-E009815D90E1}" srcOrd="1" destOrd="0" presId="urn:microsoft.com/office/officeart/2005/8/layout/hierarchy1"/>
    <dgm:cxn modelId="{74FC3646-D6DB-5F4D-AA3F-2C6BC397A711}" type="presParOf" srcId="{706253F9-71A2-6E4F-A292-D35731E6BD7A}" destId="{57E22A41-F948-4844-BFF9-A615048C6660}" srcOrd="2" destOrd="0" presId="urn:microsoft.com/office/officeart/2005/8/layout/hierarchy1"/>
    <dgm:cxn modelId="{86A6BCB9-B1D6-1441-BE1F-1B494277F468}" type="presParOf" srcId="{706253F9-71A2-6E4F-A292-D35731E6BD7A}" destId="{5162ECC5-989A-634C-8977-34413BBE4F33}" srcOrd="3" destOrd="0" presId="urn:microsoft.com/office/officeart/2005/8/layout/hierarchy1"/>
    <dgm:cxn modelId="{C6B99EB7-0E66-7D4F-9C1A-CE8E15930EF6}" type="presParOf" srcId="{5162ECC5-989A-634C-8977-34413BBE4F33}" destId="{7F1822DB-E869-5340-982E-EE441A05B0D9}" srcOrd="0" destOrd="0" presId="urn:microsoft.com/office/officeart/2005/8/layout/hierarchy1"/>
    <dgm:cxn modelId="{99EBB3E1-B5CA-ED42-9BEC-CC83251FEE3C}" type="presParOf" srcId="{7F1822DB-E869-5340-982E-EE441A05B0D9}" destId="{7EF4B047-A5C4-5B40-8EDF-7C3E7833948A}" srcOrd="0" destOrd="0" presId="urn:microsoft.com/office/officeart/2005/8/layout/hierarchy1"/>
    <dgm:cxn modelId="{3A94CAFE-F5B3-E642-A49A-54A60B07F784}" type="presParOf" srcId="{7F1822DB-E869-5340-982E-EE441A05B0D9}" destId="{600277DF-DE24-3B48-BFF9-B2BEAF78F590}" srcOrd="1" destOrd="0" presId="urn:microsoft.com/office/officeart/2005/8/layout/hierarchy1"/>
    <dgm:cxn modelId="{09C20FA0-6B00-6847-9B74-A57F7DB0DF6D}" type="presParOf" srcId="{5162ECC5-989A-634C-8977-34413BBE4F33}" destId="{89460B12-D13F-0748-A753-BA9681289A5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E22A41-F948-4844-BFF9-A615048C6660}">
      <dsp:nvSpPr>
        <dsp:cNvPr id="0" name=""/>
        <dsp:cNvSpPr/>
      </dsp:nvSpPr>
      <dsp:spPr>
        <a:xfrm>
          <a:off x="2277749" y="1079078"/>
          <a:ext cx="1037067" cy="4935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339"/>
              </a:lnTo>
              <a:lnTo>
                <a:pt x="1037067" y="336339"/>
              </a:lnTo>
              <a:lnTo>
                <a:pt x="1037067" y="4935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CC4CB6-F13E-3E4C-9163-5F2137ED1A87}">
      <dsp:nvSpPr>
        <dsp:cNvPr id="0" name=""/>
        <dsp:cNvSpPr/>
      </dsp:nvSpPr>
      <dsp:spPr>
        <a:xfrm>
          <a:off x="1240681" y="1079078"/>
          <a:ext cx="1037067" cy="493549"/>
        </a:xfrm>
        <a:custGeom>
          <a:avLst/>
          <a:gdLst/>
          <a:ahLst/>
          <a:cxnLst/>
          <a:rect l="0" t="0" r="0" b="0"/>
          <a:pathLst>
            <a:path>
              <a:moveTo>
                <a:pt x="1037067" y="0"/>
              </a:moveTo>
              <a:lnTo>
                <a:pt x="1037067" y="336339"/>
              </a:lnTo>
              <a:lnTo>
                <a:pt x="0" y="336339"/>
              </a:lnTo>
              <a:lnTo>
                <a:pt x="0" y="4935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EC21CD-299F-394A-BD19-C824BAE89883}">
      <dsp:nvSpPr>
        <dsp:cNvPr id="0" name=""/>
        <dsp:cNvSpPr/>
      </dsp:nvSpPr>
      <dsp:spPr>
        <a:xfrm>
          <a:off x="1429239" y="1470"/>
          <a:ext cx="1697019" cy="10776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4C5899-924A-2F47-9FDC-7B298F338770}">
      <dsp:nvSpPr>
        <dsp:cNvPr id="0" name=""/>
        <dsp:cNvSpPr/>
      </dsp:nvSpPr>
      <dsp:spPr>
        <a:xfrm>
          <a:off x="1617797" y="180600"/>
          <a:ext cx="1697019" cy="10776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泛型编程</a:t>
          </a:r>
        </a:p>
      </dsp:txBody>
      <dsp:txXfrm>
        <a:off x="1649359" y="212162"/>
        <a:ext cx="1633895" cy="1014483"/>
      </dsp:txXfrm>
    </dsp:sp>
    <dsp:sp modelId="{7AE4BDCB-8AB7-B043-ABEE-218414493AD8}">
      <dsp:nvSpPr>
        <dsp:cNvPr id="0" name=""/>
        <dsp:cNvSpPr/>
      </dsp:nvSpPr>
      <dsp:spPr>
        <a:xfrm>
          <a:off x="392172" y="1572627"/>
          <a:ext cx="1697019" cy="10776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1EF820-21DC-F74E-87D7-4D6409A820E2}">
      <dsp:nvSpPr>
        <dsp:cNvPr id="0" name=""/>
        <dsp:cNvSpPr/>
      </dsp:nvSpPr>
      <dsp:spPr>
        <a:xfrm>
          <a:off x="580729" y="1751757"/>
          <a:ext cx="1697019" cy="10776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泛型类</a:t>
          </a:r>
        </a:p>
      </dsp:txBody>
      <dsp:txXfrm>
        <a:off x="612291" y="1783319"/>
        <a:ext cx="1633895" cy="1014483"/>
      </dsp:txXfrm>
    </dsp:sp>
    <dsp:sp modelId="{7EF4B047-A5C4-5B40-8EDF-7C3E7833948A}">
      <dsp:nvSpPr>
        <dsp:cNvPr id="0" name=""/>
        <dsp:cNvSpPr/>
      </dsp:nvSpPr>
      <dsp:spPr>
        <a:xfrm>
          <a:off x="2466306" y="1572627"/>
          <a:ext cx="1697019" cy="10776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0277DF-DE24-3B48-BFF9-B2BEAF78F590}">
      <dsp:nvSpPr>
        <dsp:cNvPr id="0" name=""/>
        <dsp:cNvSpPr/>
      </dsp:nvSpPr>
      <dsp:spPr>
        <a:xfrm>
          <a:off x="2654864" y="1751757"/>
          <a:ext cx="1697019" cy="10776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泛型方法</a:t>
          </a:r>
          <a:endParaRPr kumimoji="1" lang="zh-CN" altLang="en-US" sz="2400" kern="1200" dirty="0"/>
        </a:p>
      </dsp:txBody>
      <dsp:txXfrm>
        <a:off x="2686426" y="1783319"/>
        <a:ext cx="1633895" cy="10144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B6C0AAD1-B8BD-43C4-AD38-276847129620}" type="datetimeFigureOut">
              <a:rPr lang="zh-CN" altLang="en-US"/>
              <a:pPr>
                <a:defRPr/>
              </a:pPr>
              <a:t>2024/6/4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80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80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0BA62DDB-11EA-4788-AF0F-7A6A5D599C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971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63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" y="746125"/>
            <a:ext cx="6629400" cy="37306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724400"/>
            <a:ext cx="502920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50388"/>
            <a:ext cx="29718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450388"/>
            <a:ext cx="29718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F4BA8F3-2950-4F7A-BE7D-4437F2E998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41444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79653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8857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8141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71825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41310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77326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3086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3598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4607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5301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2297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62019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56813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9978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82912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469767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572295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74559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81374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20597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67859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4187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62019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56575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579423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55579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64385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11653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27637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23830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49570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2792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6075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8600428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49571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67735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68612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65513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70265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14024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9045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3254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0869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4788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99DB6B-E7DD-415D-961B-A7410E17116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0823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4114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4114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9D073A-28EE-4E22-9680-B0A749E43FD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777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5715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1485900"/>
            <a:ext cx="7772400" cy="30861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7EA514-5EC4-4B8F-B844-830A1FD3682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7660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BF0301-FBDB-4E89-B192-2AF1C4C5DE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1763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678D6E-3735-43A5-A689-D1D8D71630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464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D8C20A-A0FF-4A43-AA14-B3BFDFA668B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3617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60E153-589B-49CD-938F-A868FCBE6A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23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4F76ED-B896-4459-B045-DAAC3E3CB4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6065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97CA6-C042-4E1C-956E-75FF792D260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276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E1B5B9-5344-4E86-8C14-E1121558858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72598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5CA8B-3DA5-4614-9364-75A1AFB738A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35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A7A9D5-32E7-4945-9EE4-3478F3229C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4369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0">
          <a:gsLst>
            <a:gs pos="0">
              <a:srgbClr val="0099FF"/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5782"/>
            <a:ext cx="77724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53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553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53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6300"/>
            <a:ext cx="19050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0BE1C80-7C89-4E65-ADA3-CE4D166211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-9525" y="4681835"/>
            <a:ext cx="9144000" cy="461665"/>
          </a:xfrm>
          <a:prstGeom prst="rect">
            <a:avLst/>
          </a:prstGeom>
          <a:gradFill rotWithShape="0">
            <a:gsLst>
              <a:gs pos="0">
                <a:srgbClr val="004776"/>
              </a:gs>
              <a:gs pos="50000">
                <a:srgbClr val="0099FF"/>
              </a:gs>
              <a:gs pos="100000">
                <a:srgbClr val="004776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面向对象程序设计</a:t>
            </a:r>
          </a:p>
        </p:txBody>
      </p:sp>
      <p:pic>
        <p:nvPicPr>
          <p:cNvPr id="1032" name="Picture 8" descr="Copy (2) of backup">
            <a:hlinkClick r:id="" action="ppaction://hlinkshowjump?jump=previousslide"/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80822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 descr="Copy (2) of nextup">
            <a:hlinkClick r:id="" action="ppaction://hlinkshowjump?jump=nextslide"/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75" y="4821138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 descr="restart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825" y="4821138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 descr="001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451"/>
            <a:ext cx="9144000" cy="364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677856"/>
            <a:ext cx="465644" cy="4656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tiff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0">
          <a:gsLst>
            <a:gs pos="0">
              <a:srgbClr val="0099FF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0" y="1491630"/>
            <a:ext cx="9144000" cy="151216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r>
              <a:rPr lang="en-US" altLang="zh-CN" kern="0" dirty="0">
                <a:solidFill>
                  <a:srgbClr val="2D499E"/>
                </a:solidFill>
                <a:latin typeface="+mn-ea"/>
                <a:ea typeface="+mn-ea"/>
              </a:rPr>
              <a:t>11</a:t>
            </a:r>
            <a:r>
              <a:rPr lang="zh-CN" altLang="en-US" kern="0" dirty="0">
                <a:solidFill>
                  <a:srgbClr val="2D499E"/>
                </a:solidFill>
                <a:latin typeface="+mn-ea"/>
                <a:ea typeface="+mn-ea"/>
              </a:rPr>
              <a:t> 泛型编程</a:t>
            </a:r>
            <a:endParaRPr lang="en-US" altLang="zh-CN" kern="0" dirty="0">
              <a:solidFill>
                <a:srgbClr val="2D499E"/>
              </a:solidFill>
              <a:latin typeface="+mn-ea"/>
              <a:ea typeface="+mn-ea"/>
            </a:endParaRPr>
          </a:p>
          <a:p>
            <a:endParaRPr lang="en-US" altLang="zh-CN" kern="0" dirty="0">
              <a:solidFill>
                <a:srgbClr val="2D499E"/>
              </a:solidFill>
              <a:latin typeface="+mn-ea"/>
              <a:ea typeface="+mn-ea"/>
            </a:endParaRPr>
          </a:p>
          <a:p>
            <a:r>
              <a:rPr lang="en-US" altLang="zh-CN" kern="0" dirty="0">
                <a:solidFill>
                  <a:srgbClr val="2D499E"/>
                </a:solidFill>
                <a:latin typeface="+mn-ea"/>
                <a:ea typeface="+mn-ea"/>
              </a:rPr>
              <a:t>Generic Programming</a:t>
            </a:r>
            <a:endParaRPr lang="zh-CN" altLang="en-US" kern="0" dirty="0">
              <a:solidFill>
                <a:srgbClr val="2D499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342607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早期的</a:t>
            </a:r>
            <a:r>
              <a:rPr lang="en-US" altLang="zh-CN" b="1" dirty="0" err="1">
                <a:latin typeface="Helvetica" pitchFamily="2" charset="0"/>
                <a:ea typeface="SimHei" panose="02010609060101010101" pitchFamily="49" charset="-122"/>
              </a:rPr>
              <a:t>ArrayList</a:t>
            </a:r>
            <a:endParaRPr lang="zh-CN" altLang="en-US" dirty="0">
              <a:latin typeface="Helvetica" pitchFamily="2" charset="0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51520" y="664466"/>
            <a:ext cx="4826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+mn-ea"/>
                <a:ea typeface="+mn-ea"/>
              </a:rPr>
              <a:t>ArrayList</a:t>
            </a:r>
            <a:r>
              <a:rPr lang="zh-CN" altLang="en-US" dirty="0">
                <a:latin typeface="+mn-ea"/>
                <a:ea typeface="+mn-ea"/>
              </a:rPr>
              <a:t> 采用数组结构实现的</a:t>
            </a:r>
            <a:r>
              <a:rPr lang="en-US" altLang="zh-CN" dirty="0">
                <a:latin typeface="+mn-ea"/>
                <a:ea typeface="+mn-ea"/>
              </a:rPr>
              <a:t>List</a:t>
            </a:r>
            <a:endParaRPr kumimoji="1" lang="zh-CN" altLang="en-US" dirty="0">
              <a:latin typeface="+mn-ea"/>
              <a:ea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70EC79E-3C64-234D-9E5B-4FA3DA6D68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84" y="1491630"/>
            <a:ext cx="4298816" cy="309634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54D2F38-D85F-0340-AD71-8B958A977A5A}"/>
              </a:ext>
            </a:extLst>
          </p:cNvPr>
          <p:cNvSpPr txBox="1"/>
          <p:nvPr/>
        </p:nvSpPr>
        <p:spPr>
          <a:xfrm>
            <a:off x="4932040" y="1347614"/>
            <a:ext cx="36006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000" dirty="0">
                <a:latin typeface="+mn-ea"/>
                <a:ea typeface="+mn-ea"/>
              </a:rPr>
              <a:t>Object</a:t>
            </a:r>
            <a:r>
              <a:rPr lang="zh-CN" altLang="en-US" sz="2000" dirty="0">
                <a:latin typeface="+mn-ea"/>
                <a:ea typeface="+mn-ea"/>
              </a:rPr>
              <a:t>数组存储对象</a:t>
            </a:r>
            <a:r>
              <a:rPr lang="en-US" altLang="zh-CN" sz="2000" dirty="0">
                <a:latin typeface="+mn-ea"/>
                <a:ea typeface="+mn-ea"/>
              </a:rPr>
              <a:t>;</a:t>
            </a:r>
          </a:p>
          <a:p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+mn-ea"/>
                <a:ea typeface="+mn-ea"/>
              </a:rPr>
              <a:t>get(</a:t>
            </a:r>
            <a:r>
              <a:rPr kumimoji="1" lang="en-US" altLang="zh-CN" sz="2000" dirty="0" err="1">
                <a:latin typeface="+mn-ea"/>
                <a:ea typeface="+mn-ea"/>
              </a:rPr>
              <a:t>i</a:t>
            </a:r>
            <a:r>
              <a:rPr kumimoji="1" lang="en-US" altLang="zh-CN" sz="2000" dirty="0">
                <a:latin typeface="+mn-ea"/>
                <a:ea typeface="+mn-ea"/>
              </a:rPr>
              <a:t>) </a:t>
            </a:r>
            <a:r>
              <a:rPr kumimoji="1" lang="zh-CN" altLang="en-US" sz="2000" dirty="0">
                <a:latin typeface="+mn-ea"/>
                <a:ea typeface="+mn-ea"/>
              </a:rPr>
              <a:t>返回的是</a:t>
            </a:r>
            <a:r>
              <a:rPr kumimoji="1" lang="en-US" altLang="zh-CN" sz="2000" dirty="0">
                <a:latin typeface="+mn-ea"/>
                <a:ea typeface="+mn-ea"/>
              </a:rPr>
              <a:t>Object</a:t>
            </a:r>
            <a:r>
              <a:rPr kumimoji="1" lang="zh-CN" altLang="en-US" sz="2000" dirty="0">
                <a:latin typeface="+mn-ea"/>
                <a:ea typeface="+mn-ea"/>
              </a:rPr>
              <a:t>类型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C673980-D092-A344-A76D-B4DD4D8DA514}"/>
              </a:ext>
            </a:extLst>
          </p:cNvPr>
          <p:cNvSpPr txBox="1"/>
          <p:nvPr/>
        </p:nvSpPr>
        <p:spPr>
          <a:xfrm>
            <a:off x="5101157" y="2632725"/>
            <a:ext cx="3262432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问题：需要频繁的转型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D91DE8-DAD3-B043-96DC-852B4415EC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161" y="3363838"/>
            <a:ext cx="3816424" cy="1522047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05341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4826962" cy="540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数据结构与算法的抽象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539552" y="987574"/>
            <a:ext cx="705507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dirty="0">
                <a:latin typeface="+mn-ea"/>
                <a:ea typeface="+mn-ea"/>
              </a:rPr>
              <a:t>Algorithms </a:t>
            </a:r>
            <a:r>
              <a:rPr lang="zh-CN" altLang="en-US" dirty="0">
                <a:latin typeface="+mn-ea"/>
                <a:ea typeface="+mn-ea"/>
              </a:rPr>
              <a:t>算法：为完成一项任务的指令序列</a:t>
            </a:r>
            <a:endParaRPr lang="en-US" altLang="zh-CN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查询算法：二分搜索；</a:t>
            </a:r>
            <a:endParaRPr lang="en-US" altLang="zh-CN" sz="2000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排序算法：冒泡排序，插入排序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zh-CN" altLang="en-US" sz="2000" dirty="0">
                <a:latin typeface="+mn-ea"/>
                <a:ea typeface="+mn-ea"/>
              </a:rPr>
              <a:t>堆排序</a:t>
            </a:r>
            <a:r>
              <a:rPr lang="en-US" altLang="zh-CN" sz="2000" dirty="0">
                <a:latin typeface="+mn-ea"/>
                <a:ea typeface="+mn-ea"/>
              </a:rPr>
              <a:t>…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多数算法与处理的数据类型无关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10CB4A-8A2E-2140-9422-A4AA215542A1}"/>
              </a:ext>
            </a:extLst>
          </p:cNvPr>
          <p:cNvSpPr txBox="1"/>
          <p:nvPr/>
        </p:nvSpPr>
        <p:spPr>
          <a:xfrm>
            <a:off x="539552" y="2510450"/>
            <a:ext cx="749698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dirty="0">
                <a:latin typeface="+mn-ea"/>
                <a:ea typeface="+mn-ea"/>
              </a:rPr>
              <a:t>Data Structures </a:t>
            </a:r>
            <a:r>
              <a:rPr lang="zh-CN" altLang="en-US" dirty="0">
                <a:latin typeface="+mn-ea"/>
                <a:ea typeface="+mn-ea"/>
              </a:rPr>
              <a:t>数据结构：数据组织、使用的方式</a:t>
            </a:r>
            <a:endParaRPr lang="en-US" altLang="zh-CN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线性结构：数组、链表、队列、</a:t>
            </a:r>
            <a:r>
              <a:rPr lang="en-US" altLang="zh-CN" sz="2000" dirty="0">
                <a:latin typeface="+mn-ea"/>
                <a:ea typeface="+mn-ea"/>
              </a:rPr>
              <a:t>….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非线性结构：树 </a:t>
            </a:r>
            <a:r>
              <a:rPr lang="en-US" altLang="zh-CN" sz="2000" dirty="0">
                <a:latin typeface="+mn-ea"/>
                <a:ea typeface="+mn-ea"/>
              </a:rPr>
              <a:t>trees,  </a:t>
            </a:r>
            <a:r>
              <a:rPr lang="zh-CN" altLang="en-US" sz="2000" dirty="0">
                <a:latin typeface="+mn-ea"/>
                <a:ea typeface="+mn-ea"/>
              </a:rPr>
              <a:t>图</a:t>
            </a:r>
            <a:r>
              <a:rPr lang="en-US" altLang="zh-CN" sz="2000" dirty="0">
                <a:latin typeface="+mn-ea"/>
                <a:ea typeface="+mn-ea"/>
              </a:rPr>
              <a:t> graphs , …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  <a:ea typeface="+mn-ea"/>
              </a:rPr>
              <a:t>多数数据结构与所处理的数据类型无关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B2F826-7BEF-8445-9C8E-340473EDB658}"/>
              </a:ext>
            </a:extLst>
          </p:cNvPr>
          <p:cNvSpPr txBox="1"/>
          <p:nvPr/>
        </p:nvSpPr>
        <p:spPr>
          <a:xfrm>
            <a:off x="1295301" y="4371950"/>
            <a:ext cx="6032421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+mn-ea"/>
                <a:ea typeface="+mn-ea"/>
              </a:rPr>
              <a:t>需要编写能够适应不同数据类型程序的机制</a:t>
            </a:r>
          </a:p>
        </p:txBody>
      </p:sp>
    </p:spTree>
    <p:extLst>
      <p:ext uri="{BB962C8B-B14F-4D97-AF65-F5344CB8AC3E}">
        <p14:creationId xmlns:p14="http://schemas.microsoft.com/office/powerpoint/2010/main" val="26775082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541642" y="677987"/>
            <a:ext cx="4744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泛型编程 </a:t>
            </a:r>
            <a:r>
              <a:rPr lang="en-US" altLang="zh-CN" dirty="0">
                <a:latin typeface="+mn-ea"/>
                <a:ea typeface="+mn-ea"/>
              </a:rPr>
              <a:t>Generic</a:t>
            </a:r>
            <a:r>
              <a:rPr lang="zh-CN" altLang="en-US" dirty="0">
                <a:latin typeface="+mn-ea"/>
                <a:ea typeface="+mn-ea"/>
              </a:rPr>
              <a:t> </a:t>
            </a:r>
            <a:r>
              <a:rPr lang="en-US" altLang="zh-CN" dirty="0">
                <a:latin typeface="+mn-ea"/>
                <a:ea typeface="+mn-ea"/>
              </a:rPr>
              <a:t>Programming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4D2F38-D85F-0340-AD71-8B958A977A5A}"/>
              </a:ext>
            </a:extLst>
          </p:cNvPr>
          <p:cNvSpPr txBox="1"/>
          <p:nvPr/>
        </p:nvSpPr>
        <p:spPr>
          <a:xfrm>
            <a:off x="763957" y="1419622"/>
            <a:ext cx="614944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将类型参数化：允许把类型（对象类型）作为参数</a:t>
            </a:r>
            <a:endParaRPr lang="en-US" altLang="zh-CN" sz="2000" dirty="0">
              <a:latin typeface="+mn-ea"/>
              <a:ea typeface="+mn-ea"/>
            </a:endParaRPr>
          </a:p>
          <a:p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+mn-ea"/>
                <a:ea typeface="+mn-ea"/>
              </a:rPr>
              <a:t>Java</a:t>
            </a:r>
            <a:r>
              <a:rPr kumimoji="1" lang="zh-CN" altLang="en-US" sz="2000" dirty="0">
                <a:latin typeface="+mn-ea"/>
                <a:ea typeface="+mn-ea"/>
              </a:rPr>
              <a:t> </a:t>
            </a:r>
            <a:r>
              <a:rPr kumimoji="1" lang="en-US" altLang="zh-CN" sz="2000" dirty="0">
                <a:latin typeface="+mn-ea"/>
                <a:ea typeface="+mn-ea"/>
              </a:rPr>
              <a:t>SE5,</a:t>
            </a:r>
            <a:r>
              <a:rPr kumimoji="1" lang="zh-CN" altLang="en-US" sz="2000" dirty="0">
                <a:latin typeface="+mn-ea"/>
                <a:ea typeface="+mn-ea"/>
              </a:rPr>
              <a:t> </a:t>
            </a:r>
            <a:r>
              <a:rPr kumimoji="1" lang="en-US" altLang="zh-CN" sz="2000" dirty="0">
                <a:latin typeface="+mn-ea"/>
                <a:ea typeface="+mn-ea"/>
              </a:rPr>
              <a:t>2004</a:t>
            </a:r>
            <a:r>
              <a:rPr kumimoji="1" lang="zh-CN" altLang="en-US" sz="2000" dirty="0">
                <a:latin typeface="+mn-ea"/>
                <a:ea typeface="+mn-ea"/>
              </a:rPr>
              <a:t>， </a:t>
            </a:r>
            <a:r>
              <a:rPr kumimoji="1" lang="en-US" altLang="zh-CN" sz="2000" dirty="0">
                <a:latin typeface="+mn-ea"/>
                <a:ea typeface="+mn-ea"/>
              </a:rPr>
              <a:t> </a:t>
            </a:r>
            <a:r>
              <a:rPr kumimoji="1" lang="zh-CN" altLang="en-US" sz="2000" dirty="0">
                <a:latin typeface="+mn-ea"/>
                <a:ea typeface="+mn-ea"/>
              </a:rPr>
              <a:t>新引入的特性</a:t>
            </a:r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+mn-ea"/>
                <a:ea typeface="+mn-ea"/>
              </a:rPr>
              <a:t>C</a:t>
            </a:r>
            <a:r>
              <a:rPr lang="en-US" altLang="zh-CN" sz="2000" dirty="0">
                <a:latin typeface="+mn-ea"/>
                <a:ea typeface="+mn-ea"/>
              </a:rPr>
              <a:t>++</a:t>
            </a:r>
            <a:r>
              <a:rPr lang="zh-CN" altLang="en-US" sz="2000" dirty="0">
                <a:latin typeface="+mn-ea"/>
                <a:ea typeface="+mn-ea"/>
              </a:rPr>
              <a:t>，</a:t>
            </a:r>
            <a:r>
              <a:rPr lang="en-US" altLang="zh-CN" sz="2000" dirty="0">
                <a:latin typeface="+mn-ea"/>
                <a:ea typeface="+mn-ea"/>
              </a:rPr>
              <a:t>STL</a:t>
            </a:r>
            <a:r>
              <a:rPr lang="zh-CN" altLang="en-US" sz="2000" dirty="0">
                <a:latin typeface="+mn-ea"/>
                <a:ea typeface="+mn-ea"/>
              </a:rPr>
              <a:t>模版，</a:t>
            </a:r>
            <a:r>
              <a:rPr lang="en-US" altLang="zh-CN" sz="2000" dirty="0">
                <a:latin typeface="+mn-ea"/>
                <a:ea typeface="+mn-ea"/>
              </a:rPr>
              <a:t>1994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编程范型 </a:t>
            </a:r>
            <a:r>
              <a:rPr lang="en-US" altLang="zh-CN" sz="2000" dirty="0">
                <a:latin typeface="+mn-ea"/>
                <a:ea typeface="+mn-ea"/>
              </a:rPr>
              <a:t>Programming</a:t>
            </a:r>
            <a:r>
              <a:rPr lang="zh-CN" altLang="en-US" sz="2000" dirty="0">
                <a:latin typeface="+mn-ea"/>
                <a:ea typeface="+mn-ea"/>
              </a:rPr>
              <a:t> </a:t>
            </a:r>
            <a:r>
              <a:rPr lang="en-US" altLang="zh-CN" sz="2000" dirty="0">
                <a:latin typeface="+mn-ea"/>
                <a:ea typeface="+mn-ea"/>
              </a:rPr>
              <a:t>paradigms </a:t>
            </a:r>
            <a:endParaRPr lang="zh-CN" altLang="en-US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altLang="zh-CN" sz="2000" dirty="0">
              <a:latin typeface="+mn-ea"/>
              <a:ea typeface="+mn-ea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912D5C6-5DFB-6048-AAEA-A886E1797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64" y="4083918"/>
            <a:ext cx="7467600" cy="558800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5873720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541642" y="677987"/>
            <a:ext cx="4744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泛型编程 </a:t>
            </a:r>
            <a:r>
              <a:rPr lang="en-US" altLang="zh-CN" dirty="0">
                <a:latin typeface="+mn-ea"/>
                <a:ea typeface="+mn-ea"/>
              </a:rPr>
              <a:t>Generic</a:t>
            </a:r>
            <a:r>
              <a:rPr lang="zh-CN" altLang="en-US" dirty="0">
                <a:latin typeface="+mn-ea"/>
                <a:ea typeface="+mn-ea"/>
              </a:rPr>
              <a:t> </a:t>
            </a:r>
            <a:r>
              <a:rPr lang="en-US" altLang="zh-CN" dirty="0">
                <a:latin typeface="+mn-ea"/>
                <a:ea typeface="+mn-ea"/>
              </a:rPr>
              <a:t>Programming</a:t>
            </a:r>
            <a:endParaRPr kumimoji="1" lang="zh-CN" altLang="en-US" dirty="0">
              <a:latin typeface="+mn-ea"/>
              <a:ea typeface="+mn-ea"/>
            </a:endParaRP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B5870A8E-2F24-C548-8734-0D2C59A936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2568908"/>
              </p:ext>
            </p:extLst>
          </p:nvPr>
        </p:nvGraphicFramePr>
        <p:xfrm>
          <a:off x="2199972" y="1419622"/>
          <a:ext cx="4744056" cy="28308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78693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1231256" y="48624"/>
            <a:ext cx="4035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编写泛型类 </a:t>
            </a:r>
            <a:r>
              <a:rPr lang="en-US" altLang="zh-CN" dirty="0">
                <a:latin typeface="+mn-ea"/>
                <a:ea typeface="+mn-ea"/>
              </a:rPr>
              <a:t>Generic</a:t>
            </a:r>
            <a:r>
              <a:rPr lang="zh-CN" altLang="en-US" dirty="0">
                <a:latin typeface="+mn-ea"/>
                <a:ea typeface="+mn-ea"/>
              </a:rPr>
              <a:t> </a:t>
            </a:r>
            <a:r>
              <a:rPr lang="en-US" altLang="zh-CN" dirty="0">
                <a:latin typeface="+mn-ea"/>
                <a:ea typeface="+mn-ea"/>
              </a:rPr>
              <a:t>classes</a:t>
            </a:r>
            <a:endParaRPr kumimoji="1" lang="zh-CN" altLang="en-US" dirty="0"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5E0A21-575E-1440-B1B4-598C52AAC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91" y="1269675"/>
            <a:ext cx="5382709" cy="387382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33776A3-8D15-E148-9777-EF989CF98994}"/>
              </a:ext>
            </a:extLst>
          </p:cNvPr>
          <p:cNvSpPr txBox="1"/>
          <p:nvPr/>
        </p:nvSpPr>
        <p:spPr>
          <a:xfrm>
            <a:off x="538077" y="808010"/>
            <a:ext cx="6500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ClassName</a:t>
            </a:r>
            <a:r>
              <a:rPr kumimoji="1" lang="en-US" altLang="zh-CN" dirty="0"/>
              <a:t>&lt;T&gt;</a:t>
            </a:r>
            <a:r>
              <a:rPr kumimoji="1" lang="zh-CN" altLang="en-US" dirty="0"/>
              <a:t>：</a:t>
            </a:r>
            <a:r>
              <a:rPr kumimoji="1" lang="en-US" altLang="zh-CN" dirty="0"/>
              <a:t>   </a:t>
            </a:r>
            <a:r>
              <a:rPr kumimoji="1" lang="zh-CN" altLang="en-US" dirty="0"/>
              <a:t>定义时用</a:t>
            </a:r>
            <a:r>
              <a:rPr kumimoji="1" lang="en-US" altLang="zh-CN" dirty="0"/>
              <a:t>&lt;T&gt; </a:t>
            </a:r>
            <a:r>
              <a:rPr kumimoji="1" lang="zh-CN" altLang="en-US" dirty="0"/>
              <a:t>指明泛型参数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C71E4DD-A5C0-4D43-A64A-4CD9E161C1CC}"/>
              </a:ext>
            </a:extLst>
          </p:cNvPr>
          <p:cNvSpPr txBox="1"/>
          <p:nvPr/>
        </p:nvSpPr>
        <p:spPr>
          <a:xfrm>
            <a:off x="5022516" y="2571750"/>
            <a:ext cx="3779912" cy="163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T</a:t>
            </a:r>
            <a:r>
              <a:rPr kumimoji="1" lang="zh-CN" altLang="en-US" sz="2000" dirty="0"/>
              <a:t> 必须是引用类型</a:t>
            </a:r>
            <a:r>
              <a:rPr kumimoji="1" lang="en-US" altLang="zh-CN" sz="2000" dirty="0"/>
              <a:t>Reference type (</a:t>
            </a:r>
            <a:r>
              <a:rPr kumimoji="1" lang="zh-CN" altLang="en-US" sz="2000" dirty="0"/>
              <a:t>类</a:t>
            </a:r>
            <a:r>
              <a:rPr kumimoji="1" lang="en-US" altLang="zh-CN" sz="2000" dirty="0"/>
              <a:t>)</a:t>
            </a:r>
          </a:p>
          <a:p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T</a:t>
            </a:r>
            <a:r>
              <a:rPr kumimoji="1" lang="zh-CN" altLang="en-US" sz="2000" dirty="0"/>
              <a:t>不能是</a:t>
            </a:r>
            <a:r>
              <a:rPr kumimoji="1" lang="en-US" altLang="zh-CN" sz="2000" dirty="0"/>
              <a:t>char</a:t>
            </a:r>
            <a:r>
              <a:rPr kumimoji="1" lang="zh-CN" altLang="en-US" sz="2000" dirty="0"/>
              <a:t>、</a:t>
            </a:r>
            <a:r>
              <a:rPr kumimoji="1" lang="en-US" altLang="zh-CN" sz="2000" dirty="0"/>
              <a:t>int</a:t>
            </a:r>
            <a:r>
              <a:rPr kumimoji="1" lang="zh-CN" altLang="en-US" sz="2000" dirty="0"/>
              <a:t>、</a:t>
            </a:r>
            <a:r>
              <a:rPr kumimoji="1" lang="en-US" altLang="zh-CN" sz="2000" dirty="0"/>
              <a:t>double</a:t>
            </a:r>
            <a:r>
              <a:rPr kumimoji="1" lang="zh-CN" altLang="en-US" sz="2000" dirty="0"/>
              <a:t>等</a:t>
            </a:r>
            <a:endParaRPr kumimoji="1" lang="en-US" altLang="zh-CN" sz="2000" dirty="0"/>
          </a:p>
          <a:p>
            <a:r>
              <a:rPr lang="zh-CN" altLang="en-US" sz="2000" dirty="0"/>
              <a:t>原生类型</a:t>
            </a:r>
            <a:r>
              <a:rPr kumimoji="1" lang="en-US" altLang="zh-CN" sz="2000" dirty="0"/>
              <a:t> 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47296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CCFF700-26F9-0D4D-83CE-9712776514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493334"/>
            <a:ext cx="4894454" cy="79761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11F41CA-1227-684B-A93B-312FBA9F02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71" y="2540421"/>
            <a:ext cx="5023452" cy="10592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60E2149-AA22-6F40-824B-9598091408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35" y="3861303"/>
            <a:ext cx="5400600" cy="90583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D922A13-0CA3-C94A-A252-1DCA4F879420}"/>
              </a:ext>
            </a:extLst>
          </p:cNvPr>
          <p:cNvSpPr txBox="1"/>
          <p:nvPr/>
        </p:nvSpPr>
        <p:spPr>
          <a:xfrm>
            <a:off x="501757" y="782197"/>
            <a:ext cx="4142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 </a:t>
            </a:r>
            <a:r>
              <a:rPr lang="zh-CN" altLang="en-US" dirty="0"/>
              <a:t>使用</a:t>
            </a:r>
            <a:r>
              <a:rPr kumimoji="1" lang="zh-CN" altLang="en-US" dirty="0"/>
              <a:t>时指明参数</a:t>
            </a:r>
            <a:r>
              <a:rPr kumimoji="1" lang="en-US" altLang="zh-CN" dirty="0"/>
              <a:t>T</a:t>
            </a:r>
            <a:r>
              <a:rPr kumimoji="1" lang="zh-CN" altLang="en-US" dirty="0"/>
              <a:t>的实际类型</a:t>
            </a:r>
          </a:p>
        </p:txBody>
      </p:sp>
      <p:sp>
        <p:nvSpPr>
          <p:cNvPr id="2" name="右大括号 1">
            <a:extLst>
              <a:ext uri="{FF2B5EF4-FFF2-40B4-BE49-F238E27FC236}">
                <a16:creationId xmlns:a16="http://schemas.microsoft.com/office/drawing/2014/main" id="{358CFE24-61D0-844F-AD8C-E84164E346E1}"/>
              </a:ext>
            </a:extLst>
          </p:cNvPr>
          <p:cNvSpPr/>
          <p:nvPr/>
        </p:nvSpPr>
        <p:spPr bwMode="auto">
          <a:xfrm>
            <a:off x="5801323" y="1493334"/>
            <a:ext cx="930917" cy="1942512"/>
          </a:xfrm>
          <a:prstGeom prst="rightBrac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194C27-0C5F-054A-91EF-4FCEF500D6FB}"/>
              </a:ext>
            </a:extLst>
          </p:cNvPr>
          <p:cNvSpPr txBox="1"/>
          <p:nvPr/>
        </p:nvSpPr>
        <p:spPr>
          <a:xfrm>
            <a:off x="6955541" y="1690784"/>
            <a:ext cx="19111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定义时指明</a:t>
            </a:r>
            <a:r>
              <a:rPr kumimoji="1" lang="en-US" altLang="zh-CN" dirty="0"/>
              <a:t>T</a:t>
            </a:r>
          </a:p>
          <a:p>
            <a:pPr algn="ctr"/>
            <a:r>
              <a:rPr lang="en-US" altLang="zh-CN" dirty="0"/>
              <a:t>T</a:t>
            </a:r>
            <a:r>
              <a:rPr lang="zh-CN" altLang="en-US" dirty="0"/>
              <a:t> </a:t>
            </a:r>
            <a:r>
              <a:rPr lang="en-US" altLang="zh-CN" dirty="0"/>
              <a:t>-&gt; String</a:t>
            </a:r>
          </a:p>
          <a:p>
            <a:pPr algn="ctr"/>
            <a:r>
              <a:rPr kumimoji="1" lang="en-US" altLang="zh-CN" dirty="0"/>
              <a:t>T -&gt; Student</a:t>
            </a:r>
            <a:endParaRPr kumimoji="1" lang="zh-CN" altLang="en-US" dirty="0"/>
          </a:p>
        </p:txBody>
      </p:sp>
      <p:sp>
        <p:nvSpPr>
          <p:cNvPr id="14" name="右大括号 13">
            <a:extLst>
              <a:ext uri="{FF2B5EF4-FFF2-40B4-BE49-F238E27FC236}">
                <a16:creationId xmlns:a16="http://schemas.microsoft.com/office/drawing/2014/main" id="{5594FA10-CC02-2A4E-9709-46F46E946CA9}"/>
              </a:ext>
            </a:extLst>
          </p:cNvPr>
          <p:cNvSpPr/>
          <p:nvPr/>
        </p:nvSpPr>
        <p:spPr bwMode="auto">
          <a:xfrm>
            <a:off x="5824142" y="3964073"/>
            <a:ext cx="930917" cy="700297"/>
          </a:xfrm>
          <a:prstGeom prst="rightBrac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6D8D69B-6426-9C4F-84AB-CFA92527DD03}"/>
              </a:ext>
            </a:extLst>
          </p:cNvPr>
          <p:cNvSpPr txBox="1"/>
          <p:nvPr/>
        </p:nvSpPr>
        <p:spPr>
          <a:xfrm>
            <a:off x="6864370" y="4144942"/>
            <a:ext cx="21721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使用时“无需”转型</a:t>
            </a:r>
          </a:p>
        </p:txBody>
      </p:sp>
    </p:spTree>
    <p:extLst>
      <p:ext uri="{BB962C8B-B14F-4D97-AF65-F5344CB8AC3E}">
        <p14:creationId xmlns:p14="http://schemas.microsoft.com/office/powerpoint/2010/main" val="147204528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4035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编写泛型类 </a:t>
            </a:r>
            <a:r>
              <a:rPr lang="en-US" altLang="zh-CN" dirty="0">
                <a:latin typeface="+mn-ea"/>
                <a:ea typeface="+mn-ea"/>
              </a:rPr>
              <a:t>Generic</a:t>
            </a:r>
            <a:r>
              <a:rPr lang="zh-CN" altLang="en-US" dirty="0">
                <a:latin typeface="+mn-ea"/>
                <a:ea typeface="+mn-ea"/>
              </a:rPr>
              <a:t> </a:t>
            </a:r>
            <a:r>
              <a:rPr lang="en-US" altLang="zh-CN" dirty="0">
                <a:latin typeface="+mn-ea"/>
                <a:ea typeface="+mn-ea"/>
              </a:rPr>
              <a:t>classes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33776A3-8D15-E148-9777-EF989CF98994}"/>
              </a:ext>
            </a:extLst>
          </p:cNvPr>
          <p:cNvSpPr txBox="1"/>
          <p:nvPr/>
        </p:nvSpPr>
        <p:spPr>
          <a:xfrm>
            <a:off x="538077" y="808010"/>
            <a:ext cx="4961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类型参数可以多个 </a:t>
            </a:r>
            <a:r>
              <a:rPr kumimoji="1" lang="en-US" altLang="zh-CN" dirty="0" err="1"/>
              <a:t>ClassName</a:t>
            </a:r>
            <a:r>
              <a:rPr kumimoji="1" lang="en-US" altLang="zh-CN" dirty="0"/>
              <a:t>&lt;F</a:t>
            </a:r>
            <a:r>
              <a:rPr lang="en-US" altLang="zh-CN" dirty="0"/>
              <a:t>, S</a:t>
            </a:r>
            <a:r>
              <a:rPr kumimoji="1" lang="en-US" altLang="zh-CN" dirty="0"/>
              <a:t>&gt;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601FD4E-406E-1B46-86F1-C9507078F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32" y="1419622"/>
            <a:ext cx="4279900" cy="327780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D496655-113C-7E42-A4F3-FDC6C6827C05}"/>
              </a:ext>
            </a:extLst>
          </p:cNvPr>
          <p:cNvSpPr txBox="1"/>
          <p:nvPr/>
        </p:nvSpPr>
        <p:spPr>
          <a:xfrm>
            <a:off x="5499307" y="2227029"/>
            <a:ext cx="2989921" cy="83099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编程时，把</a:t>
            </a:r>
            <a:r>
              <a:rPr kumimoji="1" lang="en-US" altLang="zh-CN" dirty="0"/>
              <a:t>F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</a:t>
            </a:r>
            <a:r>
              <a:rPr kumimoji="1" lang="zh-CN" altLang="en-US" dirty="0"/>
              <a:t>看作</a:t>
            </a:r>
            <a:endParaRPr kumimoji="1" lang="en-US" altLang="zh-CN" dirty="0"/>
          </a:p>
          <a:p>
            <a:r>
              <a:rPr lang="zh-CN" altLang="en-US" dirty="0"/>
              <a:t>一个具体的类型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3728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4637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编写泛型方法 </a:t>
            </a:r>
            <a:r>
              <a:rPr lang="en-US" altLang="zh-CN" dirty="0">
                <a:latin typeface="+mn-ea"/>
                <a:ea typeface="+mn-ea"/>
              </a:rPr>
              <a:t>Generic</a:t>
            </a:r>
            <a:r>
              <a:rPr lang="zh-CN" altLang="en-US" dirty="0">
                <a:latin typeface="+mn-ea"/>
                <a:ea typeface="+mn-ea"/>
              </a:rPr>
              <a:t> </a:t>
            </a:r>
            <a:r>
              <a:rPr lang="en-US" altLang="zh-CN" dirty="0">
                <a:latin typeface="+mn-ea"/>
                <a:ea typeface="+mn-ea"/>
              </a:rPr>
              <a:t>methods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7A6B414-EF35-164F-9B11-959BA54CA830}"/>
              </a:ext>
            </a:extLst>
          </p:cNvPr>
          <p:cNvSpPr txBox="1"/>
          <p:nvPr/>
        </p:nvSpPr>
        <p:spPr>
          <a:xfrm>
            <a:off x="1547664" y="2681343"/>
            <a:ext cx="6263253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dirty="0"/>
              <a:t>Modifier</a:t>
            </a:r>
            <a:r>
              <a:rPr lang="zh-CN" altLang="en-US" dirty="0"/>
              <a:t>之后，返回值之前指明泛型参数</a:t>
            </a:r>
            <a:r>
              <a:rPr lang="en-US" altLang="zh-CN" dirty="0"/>
              <a:t>&lt;T&gt;</a:t>
            </a:r>
            <a:endParaRPr kumimoji="1"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318C8CF-032F-654D-AB1E-D90AF9935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52438"/>
            <a:ext cx="7302500" cy="1511300"/>
          </a:xfrm>
          <a:prstGeom prst="rect">
            <a:avLst/>
          </a:prstGeom>
        </p:spPr>
      </p:pic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66FD3AF0-E6F5-3C47-88F6-2644728F6A32}"/>
              </a:ext>
            </a:extLst>
          </p:cNvPr>
          <p:cNvCxnSpPr>
            <a:stCxn id="11" idx="0"/>
          </p:cNvCxnSpPr>
          <p:nvPr/>
        </p:nvCxnSpPr>
        <p:spPr bwMode="auto">
          <a:xfrm flipH="1" flipV="1">
            <a:off x="3419872" y="1563638"/>
            <a:ext cx="1259419" cy="11177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79E771A-3662-F14C-9B40-A3DDE0E24360}"/>
              </a:ext>
            </a:extLst>
          </p:cNvPr>
          <p:cNvGrpSpPr/>
          <p:nvPr/>
        </p:nvGrpSpPr>
        <p:grpSpPr>
          <a:xfrm>
            <a:off x="611560" y="3435846"/>
            <a:ext cx="7920880" cy="863600"/>
            <a:chOff x="611560" y="3435846"/>
            <a:chExt cx="7920880" cy="863600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EC6C4A87-8A66-6F4F-84BB-D44CBD4D1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3435846"/>
              <a:ext cx="4864100" cy="86360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278FC4A-3AEF-2A4B-8417-C69A6E743BCB}"/>
                </a:ext>
              </a:extLst>
            </p:cNvPr>
            <p:cNvSpPr txBox="1"/>
            <p:nvPr/>
          </p:nvSpPr>
          <p:spPr>
            <a:xfrm>
              <a:off x="5885562" y="3636813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方法名前指明类型</a:t>
              </a:r>
              <a:endParaRPr kumimoji="1" lang="zh-CN" altLang="en-US" dirty="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90BC1E0-567A-834B-937B-75EDE0E709A1}"/>
              </a:ext>
            </a:extLst>
          </p:cNvPr>
          <p:cNvGrpSpPr/>
          <p:nvPr/>
        </p:nvGrpSpPr>
        <p:grpSpPr>
          <a:xfrm>
            <a:off x="589751" y="4414093"/>
            <a:ext cx="8197585" cy="461665"/>
            <a:chOff x="589751" y="4414093"/>
            <a:chExt cx="8197585" cy="46166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EFA686E0-589F-F342-963C-D31B8EE237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751" y="4443958"/>
              <a:ext cx="3644900" cy="431800"/>
            </a:xfrm>
            <a:prstGeom prst="rect">
              <a:avLst/>
            </a:prstGeom>
            <a:ln>
              <a:solidFill>
                <a:srgbClr val="5089F8"/>
              </a:solidFill>
            </a:ln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5482EBC-352D-9C47-9F60-097C73C8764E}"/>
                </a:ext>
              </a:extLst>
            </p:cNvPr>
            <p:cNvSpPr txBox="1"/>
            <p:nvPr/>
          </p:nvSpPr>
          <p:spPr>
            <a:xfrm>
              <a:off x="4909351" y="4414093"/>
              <a:ext cx="3877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省略类型参数，交给编译器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22617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72408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实现一个泛型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max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函数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C2CD059-7A84-AB40-9342-1BB4DA53E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06" y="987574"/>
            <a:ext cx="3944853" cy="11511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7596D5D-AA39-824B-98BE-232DD61BD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97" y="3654848"/>
            <a:ext cx="3946563" cy="11838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5DFECB1-3369-4247-9962-DFF7B7235F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96" y="2357215"/>
            <a:ext cx="3946563" cy="11511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F0A3F0FE-85B0-DB49-A224-D3233084AF6A}"/>
              </a:ext>
            </a:extLst>
          </p:cNvPr>
          <p:cNvGrpSpPr/>
          <p:nvPr/>
        </p:nvGrpSpPr>
        <p:grpSpPr>
          <a:xfrm>
            <a:off x="4355976" y="1779662"/>
            <a:ext cx="4680520" cy="2592288"/>
            <a:chOff x="4355976" y="1779662"/>
            <a:chExt cx="4680520" cy="2592288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21C397C-2E8E-854D-8353-33EB45E8F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2210718"/>
              <a:ext cx="4104456" cy="1697169"/>
            </a:xfrm>
            <a:prstGeom prst="rect">
              <a:avLst/>
            </a:prstGeom>
          </p:spPr>
        </p:pic>
        <p:sp>
          <p:nvSpPr>
            <p:cNvPr id="2" name="右大括号 1">
              <a:extLst>
                <a:ext uri="{FF2B5EF4-FFF2-40B4-BE49-F238E27FC236}">
                  <a16:creationId xmlns:a16="http://schemas.microsoft.com/office/drawing/2014/main" id="{0F41B981-F465-3747-BE43-CA4D0C53C5E1}"/>
                </a:ext>
              </a:extLst>
            </p:cNvPr>
            <p:cNvSpPr/>
            <p:nvPr/>
          </p:nvSpPr>
          <p:spPr bwMode="auto">
            <a:xfrm>
              <a:off x="4355976" y="1779662"/>
              <a:ext cx="504056" cy="2592288"/>
            </a:xfrm>
            <a:prstGeom prst="rightBrace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19426D7-001C-BE47-BC77-1A301A98D51C}"/>
              </a:ext>
            </a:extLst>
          </p:cNvPr>
          <p:cNvGrpSpPr/>
          <p:nvPr/>
        </p:nvGrpSpPr>
        <p:grpSpPr>
          <a:xfrm>
            <a:off x="5004047" y="3219822"/>
            <a:ext cx="3679212" cy="1413806"/>
            <a:chOff x="5004047" y="3219822"/>
            <a:chExt cx="3679212" cy="141380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C31FAB5-ACD8-D141-9C9C-A8734E6B0139}"/>
                </a:ext>
              </a:extLst>
            </p:cNvPr>
            <p:cNvSpPr txBox="1"/>
            <p:nvPr/>
          </p:nvSpPr>
          <p:spPr>
            <a:xfrm>
              <a:off x="5004047" y="4171963"/>
              <a:ext cx="3679212" cy="46166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&gt;= </a:t>
              </a:r>
              <a:r>
                <a:rPr kumimoji="1" lang="zh-CN" altLang="en-US" dirty="0"/>
                <a:t>算符不被所有对象支持</a:t>
              </a:r>
            </a:p>
          </p:txBody>
        </p: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75DC9928-16E0-E34E-9FEA-363DCAA01C52}"/>
                </a:ext>
              </a:extLst>
            </p:cNvPr>
            <p:cNvCxnSpPr>
              <a:stCxn id="13" idx="0"/>
            </p:cNvCxnSpPr>
            <p:nvPr/>
          </p:nvCxnSpPr>
          <p:spPr bwMode="auto">
            <a:xfrm flipH="1" flipV="1">
              <a:off x="6444208" y="3219822"/>
              <a:ext cx="399445" cy="95214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" name="圆角矩形标注 2">
            <a:extLst>
              <a:ext uri="{FF2B5EF4-FFF2-40B4-BE49-F238E27FC236}">
                <a16:creationId xmlns:a16="http://schemas.microsoft.com/office/drawing/2014/main" id="{A764147B-4EB0-F569-DB71-8E31B1C44F1A}"/>
              </a:ext>
            </a:extLst>
          </p:cNvPr>
          <p:cNvSpPr/>
          <p:nvPr/>
        </p:nvSpPr>
        <p:spPr bwMode="auto">
          <a:xfrm>
            <a:off x="6239972" y="699542"/>
            <a:ext cx="2652508" cy="720080"/>
          </a:xfrm>
          <a:prstGeom prst="wedgeRoundRectCallout">
            <a:avLst>
              <a:gd name="adj1" fmla="val -30917"/>
              <a:gd name="adj2" fmla="val 184991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宋体" pitchFamily="2" charset="-122"/>
              </a:rPr>
              <a:t>T</a:t>
            </a:r>
            <a:r>
              <a:rPr kumimoji="1" lang="zh-CN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宋体" pitchFamily="2" charset="-122"/>
              </a:rPr>
              <a:t>必须是对象类型</a:t>
            </a:r>
            <a:endParaRPr kumimoji="1" lang="en-US" altLang="zh-CN" sz="24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5668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限定类型参数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341CCB1-4B8B-6742-8431-2D572CFF6E9A}"/>
              </a:ext>
            </a:extLst>
          </p:cNvPr>
          <p:cNvSpPr txBox="1"/>
          <p:nvPr/>
        </p:nvSpPr>
        <p:spPr>
          <a:xfrm>
            <a:off x="596900" y="2859782"/>
            <a:ext cx="795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dirty="0">
                <a:latin typeface="Helvetica" pitchFamily="2" charset="0"/>
              </a:rPr>
              <a:t>T </a:t>
            </a:r>
            <a:r>
              <a:rPr kumimoji="1" lang="en-US" altLang="zh-CN" dirty="0">
                <a:solidFill>
                  <a:srgbClr val="C00000"/>
                </a:solidFill>
                <a:latin typeface="Helvetica" pitchFamily="2" charset="0"/>
              </a:rPr>
              <a:t>extends</a:t>
            </a:r>
            <a:r>
              <a:rPr kumimoji="1" lang="en-US" altLang="zh-CN" dirty="0">
                <a:latin typeface="Helvetica" pitchFamily="2" charset="0"/>
              </a:rPr>
              <a:t> Comparable: </a:t>
            </a:r>
            <a:r>
              <a:rPr kumimoji="1" lang="zh-CN" altLang="en-US" dirty="0">
                <a:latin typeface="Helvetica" pitchFamily="2" charset="0"/>
              </a:rPr>
              <a:t> </a:t>
            </a:r>
            <a:r>
              <a:rPr kumimoji="1" lang="en-US" altLang="zh-CN" dirty="0">
                <a:latin typeface="Helvetica" pitchFamily="2" charset="0"/>
              </a:rPr>
              <a:t>T</a:t>
            </a:r>
            <a:r>
              <a:rPr kumimoji="1" lang="zh-CN" altLang="en-US" dirty="0">
                <a:latin typeface="Helvetica" pitchFamily="2" charset="0"/>
              </a:rPr>
              <a:t> 是一个继承</a:t>
            </a:r>
            <a:r>
              <a:rPr lang="zh-CN" altLang="en-US" dirty="0">
                <a:latin typeface="Helvetica" pitchFamily="2" charset="0"/>
              </a:rPr>
              <a:t>自（实现了）</a:t>
            </a:r>
            <a:r>
              <a:rPr lang="en-US" altLang="zh-CN" dirty="0">
                <a:latin typeface="Helvetica" pitchFamily="2" charset="0"/>
              </a:rPr>
              <a:t>Comparable</a:t>
            </a:r>
            <a:r>
              <a:rPr lang="zh-CN" altLang="en-US" dirty="0">
                <a:latin typeface="Helvetica" pitchFamily="2" charset="0"/>
              </a:rPr>
              <a:t>类（接口）的类型。</a:t>
            </a:r>
            <a:endParaRPr kumimoji="1" lang="zh-CN" altLang="en-US" dirty="0">
              <a:latin typeface="Helvetica" pitchFamily="2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4A652B8-22A9-144D-B9AF-FEB59A418B4E}"/>
              </a:ext>
            </a:extLst>
          </p:cNvPr>
          <p:cNvSpPr txBox="1"/>
          <p:nvPr/>
        </p:nvSpPr>
        <p:spPr>
          <a:xfrm>
            <a:off x="763957" y="762970"/>
            <a:ext cx="5716501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800" dirty="0"/>
              <a:t>解决方案：</a:t>
            </a:r>
            <a:r>
              <a:rPr lang="zh-CN" altLang="en-US" sz="2800" dirty="0"/>
              <a:t>对  </a:t>
            </a:r>
            <a:r>
              <a:rPr kumimoji="1" lang="en-US" altLang="zh-CN" sz="2800" dirty="0"/>
              <a:t>T</a:t>
            </a:r>
            <a:r>
              <a:rPr kumimoji="1" lang="zh-CN" altLang="en-US" sz="2800" dirty="0"/>
              <a:t> 的类型进行限定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E70536-F4E7-DB44-8016-36813E3A1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1545160"/>
            <a:ext cx="7215460" cy="115074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D9B1269-BFBA-F44F-84C5-7B3CB98B2C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57" y="3924241"/>
            <a:ext cx="6616355" cy="1050483"/>
          </a:xfrm>
          <a:prstGeom prst="rect">
            <a:avLst/>
          </a:prstGeom>
        </p:spPr>
      </p:pic>
      <p:sp>
        <p:nvSpPr>
          <p:cNvPr id="2" name="圆角矩形标注 1">
            <a:extLst>
              <a:ext uri="{FF2B5EF4-FFF2-40B4-BE49-F238E27FC236}">
                <a16:creationId xmlns:a16="http://schemas.microsoft.com/office/drawing/2014/main" id="{D21EFA97-8079-9D5D-D339-DD8F50613959}"/>
              </a:ext>
            </a:extLst>
          </p:cNvPr>
          <p:cNvSpPr/>
          <p:nvPr/>
        </p:nvSpPr>
        <p:spPr bwMode="auto">
          <a:xfrm>
            <a:off x="6876256" y="2401662"/>
            <a:ext cx="1404402" cy="340176"/>
          </a:xfrm>
          <a:prstGeom prst="wedgeRoundRectCallout">
            <a:avLst>
              <a:gd name="adj1" fmla="val -91747"/>
              <a:gd name="adj2" fmla="val -18066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T</a:t>
            </a:r>
            <a:r>
              <a:rPr lang="zh-CN" altLang="en-US" sz="1600" dirty="0"/>
              <a:t>是可比较的</a:t>
            </a:r>
            <a:endParaRPr kumimoji="1" lang="zh-CN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81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390883" y="123478"/>
            <a:ext cx="2664296" cy="49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课前复习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1380C1-0DD9-6A49-952B-B8A392F39A27}"/>
              </a:ext>
            </a:extLst>
          </p:cNvPr>
          <p:cNvSpPr txBox="1"/>
          <p:nvPr/>
        </p:nvSpPr>
        <p:spPr>
          <a:xfrm>
            <a:off x="390883" y="771550"/>
            <a:ext cx="8149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编译器 </a:t>
            </a:r>
            <a:r>
              <a:rPr lang="en-US" altLang="zh-CN" sz="2000" dirty="0">
                <a:latin typeface="+mn-ea"/>
                <a:ea typeface="+mn-ea"/>
              </a:rPr>
              <a:t>Compiler</a:t>
            </a:r>
            <a:r>
              <a:rPr lang="zh-CN" altLang="en-US" sz="2000" dirty="0">
                <a:latin typeface="+mn-ea"/>
                <a:ea typeface="+mn-ea"/>
              </a:rPr>
              <a:t>：编译器就是将“一种语言（通常为高级语言）”翻译为“另一种语言（通常为低级语言）”的程序（软件）</a:t>
            </a:r>
            <a:r>
              <a:rPr lang="en-US" altLang="zh-CN" sz="2000" dirty="0">
                <a:latin typeface="+mn-ea"/>
                <a:ea typeface="+mn-ea"/>
              </a:rPr>
              <a:t>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编译时错误：由编译器在编译源程序时发现的错误</a:t>
            </a:r>
            <a:r>
              <a:rPr lang="en-US" altLang="zh-CN" sz="2000" dirty="0">
                <a:latin typeface="+mn-ea"/>
                <a:ea typeface="+mn-ea"/>
              </a:rPr>
              <a:t>.</a:t>
            </a:r>
          </a:p>
          <a:p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运行时错误：在程序运行时发生的错误</a:t>
            </a:r>
            <a:r>
              <a:rPr lang="en-US" altLang="zh-CN" sz="2000" dirty="0">
                <a:latin typeface="+mn-ea"/>
                <a:ea typeface="+mn-ea"/>
              </a:rPr>
              <a:t>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672339-7FDA-944B-B0DF-ABBA3A212400}"/>
              </a:ext>
            </a:extLst>
          </p:cNvPr>
          <p:cNvSpPr txBox="1"/>
          <p:nvPr/>
        </p:nvSpPr>
        <p:spPr>
          <a:xfrm>
            <a:off x="675229" y="3160056"/>
            <a:ext cx="1390124" cy="15696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String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S;</a:t>
            </a:r>
          </a:p>
          <a:p>
            <a:r>
              <a:rPr lang="en-US" altLang="zh-CN" dirty="0"/>
              <a:t>int a;</a:t>
            </a:r>
          </a:p>
          <a:p>
            <a:r>
              <a:rPr lang="en-US" altLang="zh-CN" dirty="0"/>
              <a:t>…</a:t>
            </a:r>
          </a:p>
          <a:p>
            <a:r>
              <a:rPr lang="en-US" altLang="zh-CN" dirty="0"/>
              <a:t>int b=S/a;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A4037D-3345-0546-AB14-1909273566B8}"/>
              </a:ext>
            </a:extLst>
          </p:cNvPr>
          <p:cNvSpPr txBox="1"/>
          <p:nvPr/>
        </p:nvSpPr>
        <p:spPr>
          <a:xfrm>
            <a:off x="2411760" y="3149325"/>
            <a:ext cx="1354858" cy="15696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dirty="0"/>
              <a:t>int a</a:t>
            </a:r>
            <a:r>
              <a:rPr kumimoji="1" lang="en-US" altLang="zh-CN" dirty="0"/>
              <a:t>;</a:t>
            </a:r>
          </a:p>
          <a:p>
            <a:r>
              <a:rPr lang="en-US" altLang="zh-CN" dirty="0"/>
              <a:t>int b;</a:t>
            </a:r>
          </a:p>
          <a:p>
            <a:r>
              <a:rPr lang="en-US" altLang="zh-CN" dirty="0"/>
              <a:t>…</a:t>
            </a:r>
          </a:p>
          <a:p>
            <a:r>
              <a:rPr lang="en-US" altLang="zh-CN" dirty="0"/>
              <a:t>int c=a/b;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6016B9E-951D-4F46-B4F9-ABAA0E6DAE11}"/>
              </a:ext>
            </a:extLst>
          </p:cNvPr>
          <p:cNvSpPr txBox="1"/>
          <p:nvPr/>
        </p:nvSpPr>
        <p:spPr>
          <a:xfrm>
            <a:off x="4932040" y="3363838"/>
            <a:ext cx="32624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你更喜欢哪一种错误？</a:t>
            </a:r>
            <a:endParaRPr lang="en-US" altLang="zh-CN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endParaRPr kumimoji="1" lang="en-US" altLang="zh-CN" dirty="0"/>
          </a:p>
          <a:p>
            <a:r>
              <a:rPr lang="en-US" altLang="zh-CN" dirty="0">
                <a:latin typeface="Helvetica" pitchFamily="2" charset="0"/>
              </a:rPr>
              <a:t>A. </a:t>
            </a:r>
            <a:r>
              <a:rPr lang="zh-CN" altLang="en-US" dirty="0">
                <a:latin typeface="Helvetica" pitchFamily="2" charset="0"/>
              </a:rPr>
              <a:t>编译时      </a:t>
            </a:r>
            <a:r>
              <a:rPr lang="en-US" altLang="zh-CN" dirty="0">
                <a:latin typeface="Helvetica" pitchFamily="2" charset="0"/>
              </a:rPr>
              <a:t>B. </a:t>
            </a:r>
            <a:r>
              <a:rPr lang="zh-CN" altLang="en-US" dirty="0">
                <a:latin typeface="Helvetica" pitchFamily="2" charset="0"/>
              </a:rPr>
              <a:t>运行时</a:t>
            </a:r>
            <a:endParaRPr kumimoji="1" lang="zh-CN" alt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726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469C8AA-F3A7-10D3-7FCC-B35C3754D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" y="771550"/>
            <a:ext cx="7772400" cy="3281224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2980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设计通用的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sort</a:t>
            </a:r>
            <a:r>
              <a:rPr kumimoji="1" lang="zh-CN" altLang="en-US" dirty="0">
                <a:latin typeface="+mn-ea"/>
                <a:ea typeface="+mn-ea"/>
              </a:rPr>
              <a:t>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92ABCD8F-2399-D740-B64B-25EE0649E591}"/>
              </a:ext>
            </a:extLst>
          </p:cNvPr>
          <p:cNvCxnSpPr/>
          <p:nvPr/>
        </p:nvCxnSpPr>
        <p:spPr bwMode="auto">
          <a:xfrm rot="10800000">
            <a:off x="3707904" y="2283718"/>
            <a:ext cx="2097122" cy="1397769"/>
          </a:xfrm>
          <a:prstGeom prst="curvedConnector3">
            <a:avLst>
              <a:gd name="adj1" fmla="val 24059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C3167EA5-18E3-6A47-B146-404C176E9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310" y="3667715"/>
            <a:ext cx="5384800" cy="1054100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07CD85F7-4B58-AA4B-B9A9-28BAA0359EDF}"/>
              </a:ext>
            </a:extLst>
          </p:cNvPr>
          <p:cNvSpPr txBox="1"/>
          <p:nvPr/>
        </p:nvSpPr>
        <p:spPr>
          <a:xfrm>
            <a:off x="5992764" y="2333611"/>
            <a:ext cx="2945421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不足：两次转型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向上 </a:t>
            </a:r>
            <a:r>
              <a:rPr kumimoji="1" lang="en-US" altLang="zh-CN" dirty="0"/>
              <a:t>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 Object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向下</a:t>
            </a:r>
            <a:r>
              <a:rPr lang="en-US" altLang="zh-CN" dirty="0"/>
              <a:t>  Object to 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3463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8C3ACEB6-3055-E9B9-1A7A-F4D02AB6A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1" y="714215"/>
            <a:ext cx="7772400" cy="3010575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通用的二分搜索算法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A101F85-97CA-A94D-B59F-4FA5B6872D9A}"/>
              </a:ext>
            </a:extLst>
          </p:cNvPr>
          <p:cNvGrpSpPr/>
          <p:nvPr/>
        </p:nvGrpSpPr>
        <p:grpSpPr>
          <a:xfrm>
            <a:off x="4211960" y="1131590"/>
            <a:ext cx="4706854" cy="2027800"/>
            <a:chOff x="4211960" y="1131590"/>
            <a:chExt cx="4706854" cy="2027800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0FA8E86F-EC2A-4B4A-B5D9-3E55124F4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0382" y="1347614"/>
              <a:ext cx="3888432" cy="1811776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</p:pic>
        <p:cxnSp>
          <p:nvCxnSpPr>
            <p:cNvPr id="23" name="直线箭头连接符 22">
              <a:extLst>
                <a:ext uri="{FF2B5EF4-FFF2-40B4-BE49-F238E27FC236}">
                  <a16:creationId xmlns:a16="http://schemas.microsoft.com/office/drawing/2014/main" id="{228F24C2-9BAD-1B44-BF69-D57DCBEF783A}"/>
                </a:ext>
              </a:extLst>
            </p:cNvPr>
            <p:cNvCxnSpPr/>
            <p:nvPr/>
          </p:nvCxnSpPr>
          <p:spPr bwMode="auto">
            <a:xfrm flipH="1" flipV="1">
              <a:off x="4211960" y="1131590"/>
              <a:ext cx="3149994" cy="11219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BCCEE81-C821-8E46-ACFE-33145B464751}"/>
              </a:ext>
            </a:extLst>
          </p:cNvPr>
          <p:cNvGrpSpPr/>
          <p:nvPr/>
        </p:nvGrpSpPr>
        <p:grpSpPr>
          <a:xfrm>
            <a:off x="4572001" y="3219822"/>
            <a:ext cx="4322218" cy="1990047"/>
            <a:chOff x="4572001" y="3227298"/>
            <a:chExt cx="4322218" cy="1990047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61DDAFB0-FFCD-0441-B487-9ECA8A192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1240" y="3227298"/>
              <a:ext cx="1552979" cy="1811776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8891AB58-A4EB-8941-A9C3-D73F0E266C34}"/>
                </a:ext>
              </a:extLst>
            </p:cNvPr>
            <p:cNvGrpSpPr/>
            <p:nvPr/>
          </p:nvGrpSpPr>
          <p:grpSpPr>
            <a:xfrm>
              <a:off x="4572001" y="3288146"/>
              <a:ext cx="2232247" cy="1929199"/>
              <a:chOff x="4572001" y="3288146"/>
              <a:chExt cx="2232247" cy="1929199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CA9643B5-180F-BC49-84B9-E93AC67E18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72001" y="3288146"/>
                <a:ext cx="2232247" cy="1555544"/>
              </a:xfrm>
              <a:prstGeom prst="rect">
                <a:avLst/>
              </a:prstGeom>
            </p:spPr>
          </p:pic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ABBFF10-7E9B-6744-AF15-682E654D16D8}"/>
                  </a:ext>
                </a:extLst>
              </p:cNvPr>
              <p:cNvSpPr txBox="1"/>
              <p:nvPr/>
            </p:nvSpPr>
            <p:spPr>
              <a:xfrm>
                <a:off x="4798043" y="4755680"/>
                <a:ext cx="183415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Joshua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Bloch</a:t>
                </a:r>
                <a:endParaRPr kumimoji="1" lang="zh-CN" altLang="en-US" dirty="0"/>
              </a:p>
            </p:txBody>
          </p:sp>
        </p:grp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E3E7543B-A4BB-D005-4D5F-DEF3740735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240" y="3219134"/>
            <a:ext cx="1577574" cy="181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85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445ECDA-F5AF-3B43-A36D-543A8ED58902}"/>
              </a:ext>
            </a:extLst>
          </p:cNvPr>
          <p:cNvSpPr/>
          <p:nvPr/>
        </p:nvSpPr>
        <p:spPr>
          <a:xfrm>
            <a:off x="1854688" y="3897639"/>
            <a:ext cx="6595460" cy="707886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en-US" altLang="zh-CN" sz="2000" dirty="0" err="1">
                <a:solidFill>
                  <a:schemeClr val="accent2"/>
                </a:solidFill>
                <a:latin typeface="Helvetica" pitchFamily="2" charset="0"/>
              </a:rPr>
              <a:t>ArrayList</a:t>
            </a:r>
            <a:r>
              <a:rPr lang="en-US" altLang="zh-CN" sz="2000" dirty="0">
                <a:solidFill>
                  <a:schemeClr val="accent2"/>
                </a:solidFill>
                <a:latin typeface="Helvetica" pitchFamily="2" charset="0"/>
              </a:rPr>
              <a:t>&lt;</a:t>
            </a:r>
            <a:r>
              <a:rPr lang="en-US" altLang="zh-CN" sz="2000" dirty="0" err="1">
                <a:solidFill>
                  <a:schemeClr val="accent2"/>
                </a:solidFill>
                <a:latin typeface="Helvetica" pitchFamily="2" charset="0"/>
              </a:rPr>
              <a:t>ClassB</a:t>
            </a:r>
            <a:r>
              <a:rPr lang="en-US" altLang="zh-CN" sz="2000" dirty="0">
                <a:solidFill>
                  <a:schemeClr val="accent2"/>
                </a:solidFill>
                <a:latin typeface="Helvetica" pitchFamily="2" charset="0"/>
              </a:rPr>
              <a:t>&gt; is a subclass of </a:t>
            </a:r>
            <a:r>
              <a:rPr lang="en-US" altLang="zh-CN" sz="2000" dirty="0" err="1">
                <a:solidFill>
                  <a:schemeClr val="accent2"/>
                </a:solidFill>
                <a:latin typeface="Helvetica" pitchFamily="2" charset="0"/>
              </a:rPr>
              <a:t>ArrayList</a:t>
            </a:r>
            <a:r>
              <a:rPr lang="en-US" altLang="zh-CN" sz="2000" dirty="0">
                <a:solidFill>
                  <a:schemeClr val="accent2"/>
                </a:solidFill>
                <a:latin typeface="Helvetica" pitchFamily="2" charset="0"/>
              </a:rPr>
              <a:t>&lt;</a:t>
            </a:r>
            <a:r>
              <a:rPr lang="en-US" altLang="zh-CN" sz="2000" dirty="0" err="1">
                <a:solidFill>
                  <a:schemeClr val="accent2"/>
                </a:solidFill>
                <a:latin typeface="Helvetica" pitchFamily="2" charset="0"/>
              </a:rPr>
              <a:t>ClassA</a:t>
            </a:r>
            <a:r>
              <a:rPr lang="en-US" altLang="zh-CN" sz="2000" dirty="0">
                <a:solidFill>
                  <a:schemeClr val="accent2"/>
                </a:solidFill>
                <a:latin typeface="Helvetica" pitchFamily="2" charset="0"/>
              </a:rPr>
              <a:t>&gt;  ?</a:t>
            </a:r>
          </a:p>
          <a:p>
            <a:pPr algn="ctr"/>
            <a:r>
              <a:rPr lang="en-US" altLang="zh-CN" sz="2000" dirty="0">
                <a:solidFill>
                  <a:srgbClr val="CC0000"/>
                </a:solidFill>
                <a:latin typeface="Helvetica" pitchFamily="2" charset="0"/>
              </a:rPr>
              <a:t>(A). Yes              (B). No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泛型类层次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E0D3DF7-32EA-6D48-ABEE-2D00D1B71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219171"/>
            <a:ext cx="2595488" cy="270515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89689D7-5CC0-984A-A505-593772B6FB1A}"/>
              </a:ext>
            </a:extLst>
          </p:cNvPr>
          <p:cNvSpPr txBox="1"/>
          <p:nvPr/>
        </p:nvSpPr>
        <p:spPr>
          <a:xfrm>
            <a:off x="4302883" y="1473007"/>
            <a:ext cx="32688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latin typeface="Helvetica" pitchFamily="2" charset="0"/>
              </a:rPr>
              <a:t>ArrayList</a:t>
            </a:r>
            <a:r>
              <a:rPr kumimoji="1" lang="en-US" altLang="zh-CN" dirty="0">
                <a:latin typeface="Helvetica" pitchFamily="2" charset="0"/>
              </a:rPr>
              <a:t>&lt;</a:t>
            </a:r>
            <a:r>
              <a:rPr kumimoji="1" lang="en-US" altLang="zh-CN" dirty="0" err="1">
                <a:latin typeface="Helvetica" pitchFamily="2" charset="0"/>
              </a:rPr>
              <a:t>ClassA</a:t>
            </a:r>
            <a:r>
              <a:rPr kumimoji="1" lang="en-US" altLang="zh-CN" dirty="0">
                <a:latin typeface="Helvetica" pitchFamily="2" charset="0"/>
              </a:rPr>
              <a:t>&gt;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ClassB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ClassC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ClassD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FF665C5-680F-AD1B-5292-979E2CC9057A}"/>
              </a:ext>
            </a:extLst>
          </p:cNvPr>
          <p:cNvSpPr/>
          <p:nvPr/>
        </p:nvSpPr>
        <p:spPr bwMode="auto">
          <a:xfrm>
            <a:off x="3775547" y="4251582"/>
            <a:ext cx="986568" cy="28803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3544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396263" y="103802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2FB578C-AB4A-CD46-A55C-1BD3A04B8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05" y="1326489"/>
            <a:ext cx="6007100" cy="889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94FE809-9909-A74E-BAE8-4405FD20DB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215898"/>
            <a:ext cx="7277100" cy="1625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E0CFFE8-E40F-804A-BE4E-207A9A4C66DB}"/>
              </a:ext>
            </a:extLst>
          </p:cNvPr>
          <p:cNvSpPr txBox="1"/>
          <p:nvPr/>
        </p:nvSpPr>
        <p:spPr>
          <a:xfrm>
            <a:off x="2483768" y="4055574"/>
            <a:ext cx="6336704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err="1"/>
              <a:t>listB</a:t>
            </a:r>
            <a:r>
              <a:rPr kumimoji="1" lang="en-US" altLang="zh-CN" dirty="0"/>
              <a:t> is not an object of </a:t>
            </a:r>
            <a:r>
              <a:rPr kumimoji="1" lang="en-US" altLang="zh-CN" dirty="0" err="1"/>
              <a:t>ArrayList</a:t>
            </a:r>
            <a:r>
              <a:rPr kumimoji="1" lang="en-US" altLang="zh-CN" dirty="0"/>
              <a:t>&lt;</a:t>
            </a:r>
            <a:r>
              <a:rPr kumimoji="1" lang="en-US" altLang="zh-CN" dirty="0" err="1"/>
              <a:t>ClassA</a:t>
            </a:r>
            <a:r>
              <a:rPr kumimoji="1" lang="en-US" altLang="zh-CN" dirty="0"/>
              <a:t>&gt;.</a:t>
            </a:r>
            <a:endParaRPr kumimoji="1" lang="zh-CN" altLang="en-US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252CC690-3160-DF4A-8076-E1A6079070B8}"/>
              </a:ext>
            </a:extLst>
          </p:cNvPr>
          <p:cNvCxnSpPr>
            <a:cxnSpLocks/>
            <a:stCxn id="13" idx="1"/>
          </p:cNvCxnSpPr>
          <p:nvPr/>
        </p:nvCxnSpPr>
        <p:spPr bwMode="auto">
          <a:xfrm rot="10800000">
            <a:off x="1861516" y="3537471"/>
            <a:ext cx="622252" cy="748936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0C2ED22-5C39-CF4E-9C31-2A839F482315}"/>
              </a:ext>
            </a:extLst>
          </p:cNvPr>
          <p:cNvSpPr txBox="1"/>
          <p:nvPr/>
        </p:nvSpPr>
        <p:spPr>
          <a:xfrm>
            <a:off x="373184" y="752050"/>
            <a:ext cx="7942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u"/>
            </a:pPr>
            <a:r>
              <a:rPr lang="en-US" altLang="zh-CN" sz="2000" dirty="0" err="1">
                <a:latin typeface="+mn-ea"/>
                <a:ea typeface="+mn-ea"/>
              </a:rPr>
              <a:t>f</a:t>
            </a:r>
            <a:r>
              <a:rPr kumimoji="1" lang="en-US" altLang="zh-CN" sz="2000" dirty="0" err="1">
                <a:latin typeface="+mn-ea"/>
                <a:ea typeface="+mn-ea"/>
              </a:rPr>
              <a:t>unc</a:t>
            </a:r>
            <a:r>
              <a:rPr lang="en-US" altLang="zh-CN" sz="2000" dirty="0">
                <a:latin typeface="+mn-ea"/>
                <a:ea typeface="+mn-ea"/>
              </a:rPr>
              <a:t> </a:t>
            </a:r>
            <a:r>
              <a:rPr lang="zh-CN" altLang="en-US" sz="2000" dirty="0">
                <a:latin typeface="+mn-ea"/>
                <a:ea typeface="+mn-ea"/>
              </a:rPr>
              <a:t>希望能处理任何</a:t>
            </a:r>
            <a:r>
              <a:rPr lang="en-US" altLang="zh-CN" sz="2000" dirty="0" err="1">
                <a:latin typeface="+mn-ea"/>
                <a:ea typeface="+mn-ea"/>
              </a:rPr>
              <a:t>ClassA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ClassB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ClassC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ClassD</a:t>
            </a:r>
            <a:r>
              <a:rPr lang="zh-CN" altLang="en-US" sz="2000" dirty="0">
                <a:latin typeface="+mn-ea"/>
                <a:ea typeface="+mn-ea"/>
              </a:rPr>
              <a:t>的</a:t>
            </a: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.</a:t>
            </a:r>
            <a:r>
              <a:rPr kumimoji="1" lang="en-US" altLang="zh-CN" sz="2000" dirty="0">
                <a:latin typeface="+mn-ea"/>
                <a:ea typeface="+mn-ea"/>
              </a:rPr>
              <a:t> 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4925385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 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C2ED22-5C39-CF4E-9C31-2A839F482315}"/>
              </a:ext>
            </a:extLst>
          </p:cNvPr>
          <p:cNvSpPr txBox="1"/>
          <p:nvPr/>
        </p:nvSpPr>
        <p:spPr>
          <a:xfrm>
            <a:off x="373184" y="752050"/>
            <a:ext cx="2604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u"/>
            </a:pPr>
            <a:r>
              <a:rPr kumimoji="1" lang="zh-CN" altLang="en-US" sz="2000" dirty="0">
                <a:latin typeface="+mn-ea"/>
                <a:ea typeface="+mn-ea"/>
              </a:rPr>
              <a:t>通配符 </a:t>
            </a:r>
            <a:r>
              <a:rPr kumimoji="1" lang="en-US" altLang="zh-CN" sz="2000" dirty="0">
                <a:latin typeface="+mn-ea"/>
                <a:ea typeface="+mn-ea"/>
              </a:rPr>
              <a:t>wild</a:t>
            </a:r>
            <a:r>
              <a:rPr lang="en-US" altLang="zh-CN" sz="2000" dirty="0">
                <a:latin typeface="+mn-ea"/>
                <a:ea typeface="+mn-ea"/>
              </a:rPr>
              <a:t>card</a:t>
            </a:r>
            <a:r>
              <a:rPr kumimoji="1" lang="zh-CN" altLang="en-US" sz="2000" dirty="0">
                <a:latin typeface="+mn-ea"/>
                <a:ea typeface="+mn-ea"/>
              </a:rPr>
              <a:t> </a:t>
            </a:r>
            <a:r>
              <a:rPr kumimoji="1" lang="en-US" altLang="zh-CN" sz="2000" dirty="0">
                <a:latin typeface="+mn-ea"/>
                <a:ea typeface="+mn-ea"/>
              </a:rPr>
              <a:t>?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CC3EC-DED1-9A49-B0E7-32BBB08F04EF}"/>
              </a:ext>
            </a:extLst>
          </p:cNvPr>
          <p:cNvSpPr txBox="1"/>
          <p:nvPr/>
        </p:nvSpPr>
        <p:spPr>
          <a:xfrm>
            <a:off x="763956" y="1123933"/>
            <a:ext cx="8056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ArrayList</a:t>
            </a:r>
            <a:r>
              <a:rPr kumimoji="1" lang="en-US" altLang="zh-CN" sz="2000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&lt;? 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e</a:t>
            </a:r>
            <a:r>
              <a:rPr kumimoji="1" lang="en-US" altLang="zh-CN" sz="2000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xtends </a:t>
            </a:r>
            <a:r>
              <a:rPr kumimoji="1" lang="en-US" altLang="zh-CN" sz="2000" b="1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ClassA</a:t>
            </a:r>
            <a:r>
              <a:rPr kumimoji="1" lang="en-US" altLang="zh-CN" sz="2000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&gt;: </a:t>
            </a:r>
            <a:r>
              <a:rPr kumimoji="1" lang="zh-CN" altLang="en-US" sz="2000" i="1" dirty="0">
                <a:latin typeface="Helvetica" pitchFamily="2" charset="0"/>
              </a:rPr>
              <a:t>继承自</a:t>
            </a:r>
            <a:r>
              <a:rPr kumimoji="1" lang="en-US" altLang="zh-CN" sz="2000" i="1" dirty="0" err="1">
                <a:latin typeface="Helvetica" pitchFamily="2" charset="0"/>
              </a:rPr>
              <a:t>ClassA</a:t>
            </a:r>
            <a:r>
              <a:rPr kumimoji="1" lang="zh-CN" altLang="en-US" sz="2000" i="1" dirty="0">
                <a:latin typeface="Helvetica" pitchFamily="2" charset="0"/>
              </a:rPr>
              <a:t>的类（</a:t>
            </a:r>
            <a:r>
              <a:rPr lang="zh-CN" altLang="en-US" sz="2000" i="1" dirty="0">
                <a:latin typeface="Helvetica" pitchFamily="2" charset="0"/>
              </a:rPr>
              <a:t>包括</a:t>
            </a:r>
            <a:r>
              <a:rPr lang="en-US" altLang="zh-CN" sz="2000" i="1" dirty="0" err="1">
                <a:latin typeface="Helvetica" pitchFamily="2" charset="0"/>
              </a:rPr>
              <a:t>ClassA</a:t>
            </a:r>
            <a:r>
              <a:rPr lang="en-US" altLang="zh-CN" sz="2000" i="1" dirty="0">
                <a:latin typeface="Helvetica" pitchFamily="2" charset="0"/>
              </a:rPr>
              <a:t> </a:t>
            </a:r>
            <a:r>
              <a:rPr kumimoji="1" lang="zh-CN" altLang="en-US" sz="2000" i="1" dirty="0">
                <a:latin typeface="Helvetica" pitchFamily="2" charset="0"/>
              </a:rPr>
              <a:t>）</a:t>
            </a:r>
            <a:r>
              <a:rPr kumimoji="1" lang="en-US" altLang="zh-CN" sz="2000" i="1" dirty="0">
                <a:latin typeface="Helvetica" pitchFamily="2" charset="0"/>
              </a:rPr>
              <a:t>. </a:t>
            </a:r>
            <a:endParaRPr kumimoji="1" lang="zh-CN" altLang="en-US" sz="2000" i="1" dirty="0">
              <a:latin typeface="Helvetica" pitchFamily="2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E4E5E87-FC49-AE45-BA22-7C479DB7B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954059"/>
            <a:ext cx="2595488" cy="270515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FBD8657-87D6-E245-8181-6F614C38E67F}"/>
              </a:ext>
            </a:extLst>
          </p:cNvPr>
          <p:cNvSpPr txBox="1"/>
          <p:nvPr/>
        </p:nvSpPr>
        <p:spPr>
          <a:xfrm>
            <a:off x="993144" y="2435487"/>
            <a:ext cx="32688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dirty="0" err="1">
                <a:latin typeface="Helvetica" pitchFamily="2" charset="0"/>
              </a:rPr>
              <a:t>ArrayList</a:t>
            </a:r>
            <a:r>
              <a:rPr kumimoji="1" lang="en-US" altLang="zh-CN" dirty="0">
                <a:latin typeface="Helvetica" pitchFamily="2" charset="0"/>
              </a:rPr>
              <a:t>&lt;</a:t>
            </a:r>
            <a:r>
              <a:rPr kumimoji="1" lang="en-US" altLang="zh-CN" dirty="0" err="1">
                <a:latin typeface="Helvetica" pitchFamily="2" charset="0"/>
              </a:rPr>
              <a:t>ClassA</a:t>
            </a:r>
            <a:r>
              <a:rPr kumimoji="1" lang="en-US" altLang="zh-CN" dirty="0">
                <a:latin typeface="Helvetica" pitchFamily="2" charset="0"/>
              </a:rPr>
              <a:t>&gt;  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ClassB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ClassC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ClassD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</p:txBody>
      </p:sp>
      <p:sp>
        <p:nvSpPr>
          <p:cNvPr id="3" name="上箭头 2">
            <a:extLst>
              <a:ext uri="{FF2B5EF4-FFF2-40B4-BE49-F238E27FC236}">
                <a16:creationId xmlns:a16="http://schemas.microsoft.com/office/drawing/2014/main" id="{99428BC3-8B62-B349-A716-D493C493AC17}"/>
              </a:ext>
            </a:extLst>
          </p:cNvPr>
          <p:cNvSpPr/>
          <p:nvPr/>
        </p:nvSpPr>
        <p:spPr bwMode="auto">
          <a:xfrm>
            <a:off x="2411760" y="1730629"/>
            <a:ext cx="360040" cy="553089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5454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C2ED22-5C39-CF4E-9C31-2A839F482315}"/>
              </a:ext>
            </a:extLst>
          </p:cNvPr>
          <p:cNvSpPr txBox="1"/>
          <p:nvPr/>
        </p:nvSpPr>
        <p:spPr>
          <a:xfrm>
            <a:off x="373184" y="752050"/>
            <a:ext cx="7942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u"/>
            </a:pPr>
            <a:r>
              <a:rPr lang="en-US" altLang="zh-CN" sz="2000" dirty="0" err="1">
                <a:latin typeface="+mn-ea"/>
                <a:ea typeface="+mn-ea"/>
              </a:rPr>
              <a:t>f</a:t>
            </a:r>
            <a:r>
              <a:rPr kumimoji="1" lang="en-US" altLang="zh-CN" sz="2000" dirty="0" err="1">
                <a:latin typeface="+mn-ea"/>
                <a:ea typeface="+mn-ea"/>
              </a:rPr>
              <a:t>unc</a:t>
            </a:r>
            <a:r>
              <a:rPr lang="en-US" altLang="zh-CN" sz="2000" dirty="0">
                <a:latin typeface="+mn-ea"/>
                <a:ea typeface="+mn-ea"/>
              </a:rPr>
              <a:t> </a:t>
            </a:r>
            <a:r>
              <a:rPr lang="zh-CN" altLang="en-US" sz="2000" dirty="0">
                <a:latin typeface="+mn-ea"/>
                <a:ea typeface="+mn-ea"/>
              </a:rPr>
              <a:t>希望能处理任何</a:t>
            </a:r>
            <a:r>
              <a:rPr lang="en-US" altLang="zh-CN" sz="2000" dirty="0" err="1">
                <a:latin typeface="+mn-ea"/>
                <a:ea typeface="+mn-ea"/>
              </a:rPr>
              <a:t>ClassA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ClassB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ClassC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en-US" altLang="zh-CN" sz="2000" dirty="0" err="1">
                <a:latin typeface="+mn-ea"/>
                <a:ea typeface="+mn-ea"/>
              </a:rPr>
              <a:t>ClassD</a:t>
            </a:r>
            <a:r>
              <a:rPr lang="zh-CN" altLang="en-US" sz="2000" dirty="0">
                <a:latin typeface="+mn-ea"/>
                <a:ea typeface="+mn-ea"/>
              </a:rPr>
              <a:t>的</a:t>
            </a: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.</a:t>
            </a:r>
            <a:r>
              <a:rPr kumimoji="1" lang="en-US" altLang="zh-CN" sz="2000" dirty="0">
                <a:latin typeface="+mn-ea"/>
                <a:ea typeface="+mn-ea"/>
              </a:rPr>
              <a:t> 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3C53781-65FB-E54B-A742-08DD5A01A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10" y="1152160"/>
            <a:ext cx="7429500" cy="3810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52F6064-4B95-AF4F-801E-C841D8624DC9}"/>
              </a:ext>
            </a:extLst>
          </p:cNvPr>
          <p:cNvSpPr txBox="1"/>
          <p:nvPr/>
        </p:nvSpPr>
        <p:spPr>
          <a:xfrm>
            <a:off x="3061886" y="3729730"/>
            <a:ext cx="6082114" cy="132343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2000" dirty="0">
                <a:latin typeface="+mn-ea"/>
                <a:ea typeface="+mn-ea"/>
              </a:rPr>
              <a:t>在</a:t>
            </a:r>
            <a:r>
              <a:rPr lang="en-US" altLang="zh-CN" sz="2000" dirty="0" err="1">
                <a:latin typeface="+mn-ea"/>
                <a:ea typeface="+mn-ea"/>
              </a:rPr>
              <a:t>func</a:t>
            </a:r>
            <a:r>
              <a:rPr lang="zh-CN" altLang="en-US" sz="2000" dirty="0">
                <a:latin typeface="+mn-ea"/>
                <a:ea typeface="+mn-ea"/>
              </a:rPr>
              <a:t>函数中</a:t>
            </a:r>
            <a:r>
              <a:rPr lang="en-US" altLang="zh-CN" sz="2000" dirty="0">
                <a:latin typeface="+mn-ea"/>
                <a:ea typeface="+mn-ea"/>
              </a:rPr>
              <a:t>, </a:t>
            </a:r>
            <a:r>
              <a:rPr lang="zh-CN" altLang="en-US" sz="2000" dirty="0">
                <a:latin typeface="+mn-ea"/>
                <a:ea typeface="+mn-ea"/>
              </a:rPr>
              <a:t>参数</a:t>
            </a:r>
            <a:r>
              <a:rPr lang="en-US" altLang="zh-CN" sz="2000" dirty="0">
                <a:latin typeface="+mn-ea"/>
                <a:ea typeface="+mn-ea"/>
              </a:rPr>
              <a:t>list</a:t>
            </a:r>
            <a:r>
              <a:rPr lang="zh-CN" altLang="en-US" sz="2000" dirty="0">
                <a:latin typeface="+mn-ea"/>
                <a:ea typeface="+mn-ea"/>
              </a:rPr>
              <a:t>应该被当作哪种类型来处理？</a:t>
            </a:r>
            <a:endParaRPr kumimoji="1" lang="en-US" altLang="zh-CN" sz="2000" dirty="0">
              <a:latin typeface="+mn-ea"/>
              <a:ea typeface="+mn-ea"/>
            </a:endParaRPr>
          </a:p>
          <a:p>
            <a:pPr marL="457200" indent="-457200">
              <a:buAutoNum type="alphaUcParenBoth"/>
            </a:pP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&lt;</a:t>
            </a:r>
            <a:r>
              <a:rPr lang="en-US" altLang="zh-CN" sz="2000" dirty="0" err="1">
                <a:latin typeface="+mn-ea"/>
                <a:ea typeface="+mn-ea"/>
              </a:rPr>
              <a:t>ClassA</a:t>
            </a:r>
            <a:r>
              <a:rPr lang="en-US" altLang="zh-CN" sz="2000" dirty="0">
                <a:latin typeface="+mn-ea"/>
                <a:ea typeface="+mn-ea"/>
              </a:rPr>
              <a:t>&gt; (B) </a:t>
            </a: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&lt;</a:t>
            </a:r>
            <a:r>
              <a:rPr lang="en-US" altLang="zh-CN" sz="2000" dirty="0" err="1">
                <a:latin typeface="+mn-ea"/>
                <a:ea typeface="+mn-ea"/>
              </a:rPr>
              <a:t>ClassB</a:t>
            </a:r>
            <a:r>
              <a:rPr lang="en-US" altLang="zh-CN" sz="2000" dirty="0">
                <a:latin typeface="+mn-ea"/>
                <a:ea typeface="+mn-ea"/>
              </a:rPr>
              <a:t>&gt;</a:t>
            </a:r>
          </a:p>
          <a:p>
            <a:r>
              <a:rPr lang="en-US" altLang="zh-CN" sz="2000" dirty="0">
                <a:latin typeface="+mn-ea"/>
                <a:ea typeface="+mn-ea"/>
              </a:rPr>
              <a:t>(C)  </a:t>
            </a: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&lt;</a:t>
            </a:r>
            <a:r>
              <a:rPr lang="en-US" altLang="zh-CN" sz="2000" dirty="0" err="1">
                <a:latin typeface="+mn-ea"/>
                <a:ea typeface="+mn-ea"/>
              </a:rPr>
              <a:t>ClassC</a:t>
            </a:r>
            <a:r>
              <a:rPr lang="en-US" altLang="zh-CN" sz="2000" dirty="0">
                <a:latin typeface="+mn-ea"/>
                <a:ea typeface="+mn-ea"/>
              </a:rPr>
              <a:t>&gt; (D) </a:t>
            </a:r>
            <a:r>
              <a:rPr lang="en-US" altLang="zh-CN" sz="2000" dirty="0" err="1">
                <a:latin typeface="+mn-ea"/>
                <a:ea typeface="+mn-ea"/>
              </a:rPr>
              <a:t>ArrayList</a:t>
            </a:r>
            <a:r>
              <a:rPr lang="en-US" altLang="zh-CN" sz="2000" dirty="0">
                <a:latin typeface="+mn-ea"/>
                <a:ea typeface="+mn-ea"/>
              </a:rPr>
              <a:t>&lt;</a:t>
            </a:r>
            <a:r>
              <a:rPr lang="en-US" altLang="zh-CN" sz="2000" dirty="0" err="1">
                <a:latin typeface="+mn-ea"/>
                <a:ea typeface="+mn-ea"/>
              </a:rPr>
              <a:t>ClassD</a:t>
            </a:r>
            <a:r>
              <a:rPr lang="en-US" altLang="zh-CN" sz="2000" dirty="0">
                <a:latin typeface="+mn-ea"/>
                <a:ea typeface="+mn-ea"/>
              </a:rPr>
              <a:t>&gt;</a:t>
            </a:r>
          </a:p>
          <a:p>
            <a:endParaRPr kumimoji="1" lang="zh-CN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92453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通配符 ？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9C27541-52CD-E14D-A932-EB822B6281B4}"/>
              </a:ext>
            </a:extLst>
          </p:cNvPr>
          <p:cNvSpPr txBox="1"/>
          <p:nvPr/>
        </p:nvSpPr>
        <p:spPr>
          <a:xfrm>
            <a:off x="1074274" y="3295487"/>
            <a:ext cx="7366000" cy="1569660"/>
          </a:xfrm>
          <a:prstGeom prst="rect">
            <a:avLst/>
          </a:prstGeom>
          <a:noFill/>
          <a:ln w="19050"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b="1" dirty="0">
                <a:solidFill>
                  <a:srgbClr val="CC0000"/>
                </a:solidFill>
              </a:rPr>
              <a:t>必定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ClassA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ClassB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ClassC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ClassD</a:t>
            </a:r>
            <a:r>
              <a:rPr lang="zh-CN" altLang="en-US" dirty="0"/>
              <a:t>类型</a:t>
            </a:r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EAD788D-D3E9-9140-A936-39D39DBD1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840606"/>
            <a:ext cx="7366000" cy="22352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A75A4BE-5D8B-5D22-2BD6-15B561263F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1419622"/>
            <a:ext cx="1512168" cy="157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30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通配符 ？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20B9F9-90EC-5941-9ABE-66FEAA282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111623"/>
            <a:ext cx="6840760" cy="1306448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B16D7E45-B6D0-0E40-94D7-3B66468488E4}"/>
              </a:ext>
            </a:extLst>
          </p:cNvPr>
          <p:cNvGrpSpPr/>
          <p:nvPr/>
        </p:nvGrpSpPr>
        <p:grpSpPr>
          <a:xfrm>
            <a:off x="3707904" y="1563638"/>
            <a:ext cx="4597745" cy="662874"/>
            <a:chOff x="3707904" y="1563638"/>
            <a:chExt cx="4597745" cy="662874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843FABE3-C3A1-7E49-AA92-908EE7CCB197}"/>
                </a:ext>
              </a:extLst>
            </p:cNvPr>
            <p:cNvGrpSpPr/>
            <p:nvPr/>
          </p:nvGrpSpPr>
          <p:grpSpPr>
            <a:xfrm>
              <a:off x="3707904" y="1563638"/>
              <a:ext cx="2764180" cy="662874"/>
              <a:chOff x="3707904" y="1563638"/>
              <a:chExt cx="2764180" cy="662874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3CA310C-AE86-AC4B-A06D-920ECA12671C}"/>
                  </a:ext>
                </a:extLst>
              </p:cNvPr>
              <p:cNvSpPr txBox="1"/>
              <p:nvPr/>
            </p:nvSpPr>
            <p:spPr>
              <a:xfrm>
                <a:off x="5364088" y="1764847"/>
                <a:ext cx="1107996" cy="46166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zh-CN" altLang="en-US" dirty="0"/>
                  <a:t>安全的</a:t>
                </a:r>
                <a:endParaRPr kumimoji="1" lang="zh-CN" altLang="en-US" dirty="0"/>
              </a:p>
            </p:txBody>
          </p:sp>
          <p:cxnSp>
            <p:nvCxnSpPr>
              <p:cNvPr id="16" name="曲线连接符 15">
                <a:extLst>
                  <a:ext uri="{FF2B5EF4-FFF2-40B4-BE49-F238E27FC236}">
                    <a16:creationId xmlns:a16="http://schemas.microsoft.com/office/drawing/2014/main" id="{CFAAAA79-102E-E14F-A8FD-7EADCDFABCE7}"/>
                  </a:ext>
                </a:extLst>
              </p:cNvPr>
              <p:cNvCxnSpPr>
                <a:stCxn id="13" idx="1"/>
              </p:cNvCxnSpPr>
              <p:nvPr/>
            </p:nvCxnSpPr>
            <p:spPr bwMode="auto">
              <a:xfrm rot="10800000">
                <a:off x="3707904" y="1563638"/>
                <a:ext cx="1656184" cy="432042"/>
              </a:xfrm>
              <a:prstGeom prst="curvedConnector3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34BD2498-FB2D-BF45-AC01-5496C3302485}"/>
                </a:ext>
              </a:extLst>
            </p:cNvPr>
            <p:cNvSpPr txBox="1"/>
            <p:nvPr/>
          </p:nvSpPr>
          <p:spPr>
            <a:xfrm>
              <a:off x="6942775" y="1764846"/>
              <a:ext cx="13628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upcasting</a:t>
              </a:r>
              <a:endParaRPr kumimoji="1" lang="zh-CN" altLang="en-US" dirty="0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0A1173A-D198-AB40-AF34-D19DC7F6F86B}"/>
              </a:ext>
            </a:extLst>
          </p:cNvPr>
          <p:cNvGrpSpPr/>
          <p:nvPr/>
        </p:nvGrpSpPr>
        <p:grpSpPr>
          <a:xfrm>
            <a:off x="4211960" y="1995680"/>
            <a:ext cx="4511484" cy="1260846"/>
            <a:chOff x="4211960" y="1995680"/>
            <a:chExt cx="4511484" cy="1260846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E27ED1B-D177-434E-B454-71C45FC00A4F}"/>
                </a:ext>
              </a:extLst>
            </p:cNvPr>
            <p:cNvGrpSpPr/>
            <p:nvPr/>
          </p:nvGrpSpPr>
          <p:grpSpPr>
            <a:xfrm>
              <a:off x="4211960" y="1995680"/>
              <a:ext cx="2260124" cy="1260846"/>
              <a:chOff x="4211960" y="1995680"/>
              <a:chExt cx="2260124" cy="1260846"/>
            </a:xfrm>
          </p:grpSpPr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7FF0689-72BD-0D41-A6CE-5826B2D056C3}"/>
                  </a:ext>
                </a:extLst>
              </p:cNvPr>
              <p:cNvSpPr txBox="1"/>
              <p:nvPr/>
            </p:nvSpPr>
            <p:spPr>
              <a:xfrm>
                <a:off x="5364088" y="2794861"/>
                <a:ext cx="1107996" cy="461665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zh-CN" altLang="en-US" dirty="0"/>
                  <a:t>不安全</a:t>
                </a:r>
                <a:endParaRPr kumimoji="1" lang="zh-CN" altLang="en-US" dirty="0"/>
              </a:p>
            </p:txBody>
          </p:sp>
          <p:cxnSp>
            <p:nvCxnSpPr>
              <p:cNvPr id="18" name="曲线连接符 17">
                <a:extLst>
                  <a:ext uri="{FF2B5EF4-FFF2-40B4-BE49-F238E27FC236}">
                    <a16:creationId xmlns:a16="http://schemas.microsoft.com/office/drawing/2014/main" id="{41898D5B-275B-ED4E-A188-2A4989322005}"/>
                  </a:ext>
                </a:extLst>
              </p:cNvPr>
              <p:cNvCxnSpPr>
                <a:stCxn id="14" idx="1"/>
              </p:cNvCxnSpPr>
              <p:nvPr/>
            </p:nvCxnSpPr>
            <p:spPr bwMode="auto">
              <a:xfrm rot="10800000">
                <a:off x="4211960" y="1995680"/>
                <a:ext cx="1152128" cy="1030015"/>
              </a:xfrm>
              <a:prstGeom prst="curvedConnector3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33159A9-58B5-4547-BDCF-8C4FA850B802}"/>
                </a:ext>
              </a:extLst>
            </p:cNvPr>
            <p:cNvSpPr txBox="1"/>
            <p:nvPr/>
          </p:nvSpPr>
          <p:spPr>
            <a:xfrm>
              <a:off x="6983865" y="2794861"/>
              <a:ext cx="17395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down</a:t>
              </a:r>
              <a:r>
                <a:rPr kumimoji="1" lang="en-US" altLang="zh-CN" dirty="0" err="1"/>
                <a:t>casting</a:t>
              </a:r>
              <a:endParaRPr kumimoji="1" lang="zh-CN" altLang="en-US" dirty="0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CE3E924A-1F00-6C44-8868-FC928BC3FBE0}"/>
              </a:ext>
            </a:extLst>
          </p:cNvPr>
          <p:cNvGrpSpPr/>
          <p:nvPr/>
        </p:nvGrpSpPr>
        <p:grpSpPr>
          <a:xfrm>
            <a:off x="1178940" y="2418071"/>
            <a:ext cx="2202167" cy="2581984"/>
            <a:chOff x="1178940" y="2418071"/>
            <a:chExt cx="2202167" cy="258198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509A268-3E76-924B-BC5E-4E86FF34B988}"/>
                </a:ext>
              </a:extLst>
            </p:cNvPr>
            <p:cNvSpPr/>
            <p:nvPr/>
          </p:nvSpPr>
          <p:spPr bwMode="auto">
            <a:xfrm>
              <a:off x="1178940" y="3452583"/>
              <a:ext cx="1584176" cy="53936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CN" sz="2400" b="0" i="0" u="none" strike="noStrike" cap="none" normalizeH="0" baseline="0" dirty="0" err="1">
                  <a:ln>
                    <a:noFill/>
                  </a:ln>
                  <a:solidFill>
                    <a:schemeClr val="bg1"/>
                  </a:solidFill>
                  <a:effectLst/>
                  <a:latin typeface="Times New Roman" pitchFamily="18" charset="0"/>
                  <a:ea typeface="宋体" pitchFamily="2" charset="-122"/>
                </a:rPr>
                <a:t>ClassA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" name="下箭头 3">
              <a:extLst>
                <a:ext uri="{FF2B5EF4-FFF2-40B4-BE49-F238E27FC236}">
                  <a16:creationId xmlns:a16="http://schemas.microsoft.com/office/drawing/2014/main" id="{5C9349EE-D650-2041-A378-8C5676151DB4}"/>
                </a:ext>
              </a:extLst>
            </p:cNvPr>
            <p:cNvSpPr/>
            <p:nvPr/>
          </p:nvSpPr>
          <p:spPr bwMode="auto">
            <a:xfrm>
              <a:off x="1755004" y="4063951"/>
              <a:ext cx="432048" cy="936104"/>
            </a:xfrm>
            <a:prstGeom prst="down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C5FD77A-5D3A-2246-8EEF-8B36DBB30D16}"/>
                </a:ext>
              </a:extLst>
            </p:cNvPr>
            <p:cNvSpPr txBox="1"/>
            <p:nvPr/>
          </p:nvSpPr>
          <p:spPr>
            <a:xfrm>
              <a:off x="2273111" y="4227934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不安全</a:t>
              </a:r>
              <a:endParaRPr kumimoji="1" lang="zh-CN" altLang="en-US" dirty="0"/>
            </a:p>
          </p:txBody>
        </p:sp>
        <p:sp>
          <p:nvSpPr>
            <p:cNvPr id="12" name="上箭头 11">
              <a:extLst>
                <a:ext uri="{FF2B5EF4-FFF2-40B4-BE49-F238E27FC236}">
                  <a16:creationId xmlns:a16="http://schemas.microsoft.com/office/drawing/2014/main" id="{A147AFA0-0CAA-6349-A2FA-1B6250FD6EFA}"/>
                </a:ext>
              </a:extLst>
            </p:cNvPr>
            <p:cNvSpPr/>
            <p:nvPr/>
          </p:nvSpPr>
          <p:spPr bwMode="auto">
            <a:xfrm>
              <a:off x="1755004" y="2418071"/>
              <a:ext cx="432048" cy="945767"/>
            </a:xfrm>
            <a:prstGeom prst="up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A89E67C-44B0-8A4E-88E8-496C1068C889}"/>
                </a:ext>
              </a:extLst>
            </p:cNvPr>
            <p:cNvSpPr txBox="1"/>
            <p:nvPr/>
          </p:nvSpPr>
          <p:spPr>
            <a:xfrm>
              <a:off x="2273111" y="2725430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安全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0071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 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C2ED22-5C39-CF4E-9C31-2A839F482315}"/>
              </a:ext>
            </a:extLst>
          </p:cNvPr>
          <p:cNvSpPr txBox="1"/>
          <p:nvPr/>
        </p:nvSpPr>
        <p:spPr>
          <a:xfrm>
            <a:off x="373184" y="752050"/>
            <a:ext cx="2604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u"/>
            </a:pPr>
            <a:r>
              <a:rPr kumimoji="1" lang="zh-CN" altLang="en-US" sz="2000" dirty="0">
                <a:latin typeface="+mn-ea"/>
                <a:ea typeface="+mn-ea"/>
              </a:rPr>
              <a:t>通配符 </a:t>
            </a:r>
            <a:r>
              <a:rPr kumimoji="1" lang="en-US" altLang="zh-CN" sz="2000" dirty="0">
                <a:latin typeface="+mn-ea"/>
                <a:ea typeface="+mn-ea"/>
              </a:rPr>
              <a:t>wildcard</a:t>
            </a:r>
            <a:r>
              <a:rPr kumimoji="1" lang="zh-CN" altLang="en-US" sz="2000" dirty="0">
                <a:latin typeface="+mn-ea"/>
                <a:ea typeface="+mn-ea"/>
              </a:rPr>
              <a:t> </a:t>
            </a:r>
            <a:r>
              <a:rPr kumimoji="1" lang="en-US" altLang="zh-CN" sz="2000" dirty="0">
                <a:latin typeface="+mn-ea"/>
                <a:ea typeface="+mn-ea"/>
              </a:rPr>
              <a:t>?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CC3EC-DED1-9A49-B0E7-32BBB08F04EF}"/>
              </a:ext>
            </a:extLst>
          </p:cNvPr>
          <p:cNvSpPr txBox="1"/>
          <p:nvPr/>
        </p:nvSpPr>
        <p:spPr>
          <a:xfrm>
            <a:off x="1187624" y="1268964"/>
            <a:ext cx="6530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latin typeface="Helvetica" pitchFamily="2" charset="0"/>
              </a:rPr>
              <a:t>ArrayList</a:t>
            </a:r>
            <a:r>
              <a:rPr kumimoji="1" lang="en-US" altLang="zh-CN" dirty="0">
                <a:latin typeface="Helvetica" pitchFamily="2" charset="0"/>
              </a:rPr>
              <a:t>&lt;?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super</a:t>
            </a:r>
            <a:r>
              <a:rPr kumimoji="1" lang="en-US" altLang="zh-CN" dirty="0">
                <a:latin typeface="Helvetica" pitchFamily="2" charset="0"/>
              </a:rPr>
              <a:t> </a:t>
            </a:r>
            <a:r>
              <a:rPr kumimoji="1" lang="en-US" altLang="zh-CN" dirty="0" err="1">
                <a:latin typeface="Helvetica" pitchFamily="2" charset="0"/>
              </a:rPr>
              <a:t>ClassD</a:t>
            </a:r>
            <a:r>
              <a:rPr kumimoji="1" lang="en-US" altLang="zh-CN" dirty="0">
                <a:latin typeface="Helvetica" pitchFamily="2" charset="0"/>
              </a:rPr>
              <a:t>&gt;:  </a:t>
            </a:r>
            <a:r>
              <a:rPr kumimoji="1" lang="en-US" altLang="zh-CN" dirty="0" err="1">
                <a:latin typeface="Helvetica" pitchFamily="2" charset="0"/>
              </a:rPr>
              <a:t>ClassD</a:t>
            </a:r>
            <a:r>
              <a:rPr kumimoji="1" lang="zh-CN" altLang="en-US" dirty="0">
                <a:latin typeface="Helvetica" pitchFamily="2" charset="0"/>
              </a:rPr>
              <a:t>或其</a:t>
            </a:r>
            <a:r>
              <a:rPr lang="zh-CN" altLang="en-US" dirty="0">
                <a:latin typeface="Helvetica" pitchFamily="2" charset="0"/>
              </a:rPr>
              <a:t>父</a:t>
            </a:r>
            <a:r>
              <a:rPr kumimoji="1" lang="zh-CN" altLang="en-US" dirty="0">
                <a:latin typeface="Helvetica" pitchFamily="2" charset="0"/>
              </a:rPr>
              <a:t>类</a:t>
            </a:r>
            <a:r>
              <a:rPr kumimoji="1" lang="en-US" altLang="zh-CN" dirty="0">
                <a:latin typeface="Helvetica" pitchFamily="2" charset="0"/>
              </a:rPr>
              <a:t>. </a:t>
            </a:r>
            <a:endParaRPr kumimoji="1" lang="zh-CN" altLang="en-US" dirty="0">
              <a:latin typeface="Helvetica" pitchFamily="2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E4E5E87-FC49-AE45-BA22-7C479DB7B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954059"/>
            <a:ext cx="2595488" cy="270515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FBD8657-87D6-E245-8181-6F614C38E67F}"/>
              </a:ext>
            </a:extLst>
          </p:cNvPr>
          <p:cNvSpPr txBox="1"/>
          <p:nvPr/>
        </p:nvSpPr>
        <p:spPr>
          <a:xfrm>
            <a:off x="993144" y="2435487"/>
            <a:ext cx="32688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latin typeface="Helvetica" pitchFamily="2" charset="0"/>
              </a:rPr>
              <a:t>ArrayList</a:t>
            </a:r>
            <a:r>
              <a:rPr kumimoji="1" lang="en-US" altLang="zh-CN" dirty="0">
                <a:latin typeface="Helvetica" pitchFamily="2" charset="0"/>
              </a:rPr>
              <a:t>&lt;</a:t>
            </a:r>
            <a:r>
              <a:rPr kumimoji="1" lang="en-US" altLang="zh-CN" dirty="0" err="1">
                <a:latin typeface="Helvetica" pitchFamily="2" charset="0"/>
              </a:rPr>
              <a:t>ClassA</a:t>
            </a:r>
            <a:r>
              <a:rPr kumimoji="1" lang="en-US" altLang="zh-CN" dirty="0">
                <a:latin typeface="Helvetica" pitchFamily="2" charset="0"/>
              </a:rPr>
              <a:t>&gt;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ClassB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ClassC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Helvetica" pitchFamily="2" charset="0"/>
              </a:rPr>
              <a:t>ArrayList</a:t>
            </a:r>
            <a:r>
              <a:rPr lang="en-US" altLang="zh-CN" dirty="0">
                <a:latin typeface="Helvetica" pitchFamily="2" charset="0"/>
              </a:rPr>
              <a:t>&lt;</a:t>
            </a:r>
            <a:r>
              <a:rPr lang="en-US" altLang="zh-CN" dirty="0" err="1">
                <a:latin typeface="Helvetica" pitchFamily="2" charset="0"/>
              </a:rPr>
              <a:t>ClassD</a:t>
            </a:r>
            <a:r>
              <a:rPr lang="en-US" altLang="zh-CN" dirty="0">
                <a:latin typeface="Helvetica" pitchFamily="2" charset="0"/>
              </a:rPr>
              <a:t>&gt;  </a:t>
            </a:r>
            <a:endParaRPr lang="zh-CN" altLang="en-US" dirty="0">
              <a:latin typeface="Helvetica" pitchFamily="2" charset="0"/>
            </a:endParaRP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7CB428E3-401C-F9B7-EF55-7293434FABD2}"/>
              </a:ext>
            </a:extLst>
          </p:cNvPr>
          <p:cNvCxnSpPr/>
          <p:nvPr/>
        </p:nvCxnSpPr>
        <p:spPr bwMode="auto">
          <a:xfrm>
            <a:off x="1043608" y="3537471"/>
            <a:ext cx="321838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曲线连接符 11">
            <a:extLst>
              <a:ext uri="{FF2B5EF4-FFF2-40B4-BE49-F238E27FC236}">
                <a16:creationId xmlns:a16="http://schemas.microsoft.com/office/drawing/2014/main" id="{D1AB62EF-0CC9-A406-9888-D5FD351EEE05}"/>
              </a:ext>
            </a:extLst>
          </p:cNvPr>
          <p:cNvCxnSpPr>
            <a:stCxn id="2" idx="2"/>
          </p:cNvCxnSpPr>
          <p:nvPr/>
        </p:nvCxnSpPr>
        <p:spPr bwMode="auto">
          <a:xfrm rot="5400000">
            <a:off x="3443925" y="2498676"/>
            <a:ext cx="1777225" cy="241131"/>
          </a:xfrm>
          <a:prstGeom prst="curvedConnector3">
            <a:avLst/>
          </a:prstGeom>
          <a:solidFill>
            <a:schemeClr val="accent1"/>
          </a:solidFill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36434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4006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通配符 ？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Super </a:t>
            </a:r>
            <a:r>
              <a:rPr lang="en-US" altLang="zh-CN" b="1" dirty="0" err="1">
                <a:latin typeface="SimHei" panose="02010609060101010101" pitchFamily="49" charset="-122"/>
                <a:ea typeface="SimHei" panose="02010609060101010101" pitchFamily="49" charset="-122"/>
              </a:rPr>
              <a:t>ClassD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9C27541-52CD-E14D-A932-EB822B6281B4}"/>
              </a:ext>
            </a:extLst>
          </p:cNvPr>
          <p:cNvSpPr txBox="1"/>
          <p:nvPr/>
        </p:nvSpPr>
        <p:spPr>
          <a:xfrm>
            <a:off x="1123503" y="3363838"/>
            <a:ext cx="6599884" cy="1569660"/>
          </a:xfrm>
          <a:prstGeom prst="rect">
            <a:avLst/>
          </a:prstGeom>
          <a:noFill/>
          <a:ln w="19050">
            <a:solidFill>
              <a:srgbClr val="FF9933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b="1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ClassA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ClassB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ClassC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dirty="0"/>
              <a:t>list </a:t>
            </a:r>
            <a:r>
              <a:rPr lang="zh-CN" altLang="en-US" dirty="0"/>
              <a:t>中的对象</a:t>
            </a:r>
            <a:r>
              <a:rPr lang="zh-CN" altLang="en-US" dirty="0">
                <a:solidFill>
                  <a:srgbClr val="CC0000"/>
                </a:solidFill>
              </a:rPr>
              <a:t>不一定</a:t>
            </a:r>
            <a:r>
              <a:rPr lang="zh-CN" altLang="en-US" dirty="0"/>
              <a:t>是一个（</a:t>
            </a:r>
            <a:r>
              <a:rPr lang="en-US" altLang="zh-CN" dirty="0"/>
              <a:t>is a</a:t>
            </a:r>
            <a:r>
              <a:rPr lang="zh-CN" altLang="en-US" dirty="0"/>
              <a:t>）</a:t>
            </a:r>
            <a:r>
              <a:rPr lang="en-US" altLang="zh-CN" dirty="0" err="1"/>
              <a:t>ClassD</a:t>
            </a:r>
            <a:r>
              <a:rPr lang="zh-CN" altLang="en-US" dirty="0"/>
              <a:t>类型</a:t>
            </a:r>
            <a:endParaRPr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EA1256F-23B2-7C4E-A679-ECCD6A1F77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696" y="745263"/>
            <a:ext cx="6683499" cy="223080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4B3126A-E3E7-E832-7EC6-FA1E050BB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1177550"/>
            <a:ext cx="1822512" cy="18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61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71D1D9B-CC04-DC4A-8550-C30BE311E1D8}"/>
              </a:ext>
            </a:extLst>
          </p:cNvPr>
          <p:cNvSpPr txBox="1"/>
          <p:nvPr/>
        </p:nvSpPr>
        <p:spPr>
          <a:xfrm>
            <a:off x="548126" y="1250852"/>
            <a:ext cx="7890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/>
              <a:t>向上转型 </a:t>
            </a:r>
            <a:r>
              <a:rPr lang="en-US" altLang="zh-CN" sz="2000" b="1" dirty="0"/>
              <a:t>(upcasting)</a:t>
            </a:r>
            <a:r>
              <a:rPr kumimoji="1" lang="zh-CN" altLang="en-US" sz="2000" dirty="0"/>
              <a:t>：</a:t>
            </a:r>
            <a:r>
              <a:rPr lang="zh-CN" altLang="en-US" sz="2000" dirty="0"/>
              <a:t>对象</a:t>
            </a:r>
            <a:r>
              <a:rPr kumimoji="1" lang="zh-CN" altLang="en-US" sz="2000" dirty="0"/>
              <a:t>由较低层次的类型向较高层次类型转换。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F804FB0-93CD-1D47-BB5D-AB24B9491ECB}"/>
              </a:ext>
            </a:extLst>
          </p:cNvPr>
          <p:cNvSpPr txBox="1"/>
          <p:nvPr/>
        </p:nvSpPr>
        <p:spPr>
          <a:xfrm>
            <a:off x="541763" y="2054972"/>
            <a:ext cx="8204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/>
              <a:t>向下转型</a:t>
            </a:r>
            <a:r>
              <a:rPr kumimoji="1" lang="en-US" altLang="zh-CN" sz="2000" b="1" dirty="0"/>
              <a:t> </a:t>
            </a:r>
            <a:r>
              <a:rPr lang="en-US" altLang="zh-CN" sz="2000" b="1" dirty="0"/>
              <a:t>(</a:t>
            </a:r>
            <a:r>
              <a:rPr kumimoji="1" lang="en-US" altLang="zh-CN" sz="2000" b="1" dirty="0" err="1"/>
              <a:t>downcasting</a:t>
            </a:r>
            <a:r>
              <a:rPr kumimoji="1" lang="en-US" altLang="zh-CN" sz="2000" b="1" dirty="0"/>
              <a:t>)</a:t>
            </a:r>
            <a:r>
              <a:rPr kumimoji="1" lang="zh-CN" altLang="en-US" sz="2000" dirty="0"/>
              <a:t>：对象由较高层次的类型向较低层次类型转换。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816424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向上（下）转型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(cast)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50EC4217-E391-4A4F-9AE6-A41DDF795487}"/>
              </a:ext>
            </a:extLst>
          </p:cNvPr>
          <p:cNvSpPr/>
          <p:nvPr/>
        </p:nvSpPr>
        <p:spPr bwMode="auto">
          <a:xfrm>
            <a:off x="3635896" y="4149902"/>
            <a:ext cx="1584176" cy="4320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pitchFamily="2" charset="0"/>
              </a:rPr>
              <a:t>Subclass</a:t>
            </a:r>
            <a:endParaRPr kumimoji="1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" pitchFamily="2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FAEFF6B8-660C-964A-978D-1BE81C4B7702}"/>
              </a:ext>
            </a:extLst>
          </p:cNvPr>
          <p:cNvSpPr/>
          <p:nvPr/>
        </p:nvSpPr>
        <p:spPr bwMode="auto">
          <a:xfrm>
            <a:off x="3563888" y="3213798"/>
            <a:ext cx="1656184" cy="4320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800" dirty="0" err="1">
                <a:solidFill>
                  <a:schemeClr val="tx1"/>
                </a:solidFill>
                <a:latin typeface="Helvetica" pitchFamily="2" charset="0"/>
              </a:rPr>
              <a:t>Baseclass</a:t>
            </a:r>
            <a:endParaRPr kumimoji="1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" pitchFamily="2" charset="0"/>
            </a:endParaRP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981FCC02-8E89-6442-BA60-5437D5BBC0FD}"/>
              </a:ext>
            </a:extLst>
          </p:cNvPr>
          <p:cNvCxnSpPr/>
          <p:nvPr/>
        </p:nvCxnSpPr>
        <p:spPr bwMode="auto">
          <a:xfrm flipV="1">
            <a:off x="4067944" y="3645846"/>
            <a:ext cx="0" cy="43204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B2DC3E37-A79C-2348-B136-10F978CE68E1}"/>
              </a:ext>
            </a:extLst>
          </p:cNvPr>
          <p:cNvCxnSpPr/>
          <p:nvPr/>
        </p:nvCxnSpPr>
        <p:spPr bwMode="auto">
          <a:xfrm>
            <a:off x="4716016" y="3717854"/>
            <a:ext cx="0" cy="43204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18F870E9-71E3-CB2C-4D8F-5F8418E18850}"/>
              </a:ext>
            </a:extLst>
          </p:cNvPr>
          <p:cNvSpPr txBox="1"/>
          <p:nvPr/>
        </p:nvSpPr>
        <p:spPr>
          <a:xfrm>
            <a:off x="5940152" y="366181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一般到具体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A041A9-607A-6790-3FCB-557B0A3C276A}"/>
              </a:ext>
            </a:extLst>
          </p:cNvPr>
          <p:cNvSpPr txBox="1"/>
          <p:nvPr/>
        </p:nvSpPr>
        <p:spPr>
          <a:xfrm>
            <a:off x="1554212" y="366181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具体到一般</a:t>
            </a:r>
          </a:p>
        </p:txBody>
      </p:sp>
    </p:spTree>
    <p:extLst>
      <p:ext uri="{BB962C8B-B14F-4D97-AF65-F5344CB8AC3E}">
        <p14:creationId xmlns:p14="http://schemas.microsoft.com/office/powerpoint/2010/main" val="3577211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3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F847354D-EE4D-C54A-ADCE-DAE409B78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22" y="803462"/>
            <a:ext cx="5270500" cy="18669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通配符 ？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29EC80B-7B4C-944F-AD20-80D91F7E415E}"/>
              </a:ext>
            </a:extLst>
          </p:cNvPr>
          <p:cNvGrpSpPr/>
          <p:nvPr/>
        </p:nvGrpSpPr>
        <p:grpSpPr>
          <a:xfrm>
            <a:off x="5724128" y="1784814"/>
            <a:ext cx="3202440" cy="1573872"/>
            <a:chOff x="5796136" y="1771716"/>
            <a:chExt cx="3202440" cy="1573872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509A268-3E76-924B-BC5E-4E86FF34B988}"/>
                </a:ext>
              </a:extLst>
            </p:cNvPr>
            <p:cNvSpPr/>
            <p:nvPr/>
          </p:nvSpPr>
          <p:spPr bwMode="auto">
            <a:xfrm>
              <a:off x="5796136" y="2806228"/>
              <a:ext cx="1584176" cy="53936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CN" sz="2400" b="0" i="0" u="none" strike="noStrike" cap="none" normalizeH="0" baseline="0" dirty="0" err="1">
                  <a:ln>
                    <a:noFill/>
                  </a:ln>
                  <a:solidFill>
                    <a:schemeClr val="bg1"/>
                  </a:solidFill>
                  <a:effectLst/>
                  <a:latin typeface="Times New Roman" pitchFamily="18" charset="0"/>
                  <a:ea typeface="宋体" pitchFamily="2" charset="-122"/>
                </a:rPr>
                <a:t>ClassD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2" name="上箭头 11">
              <a:extLst>
                <a:ext uri="{FF2B5EF4-FFF2-40B4-BE49-F238E27FC236}">
                  <a16:creationId xmlns:a16="http://schemas.microsoft.com/office/drawing/2014/main" id="{A147AFA0-0CAA-6349-A2FA-1B6250FD6EFA}"/>
                </a:ext>
              </a:extLst>
            </p:cNvPr>
            <p:cNvSpPr/>
            <p:nvPr/>
          </p:nvSpPr>
          <p:spPr bwMode="auto">
            <a:xfrm>
              <a:off x="6372200" y="1771716"/>
              <a:ext cx="432048" cy="945767"/>
            </a:xfrm>
            <a:prstGeom prst="up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A89E67C-44B0-8A4E-88E8-496C1068C889}"/>
                </a:ext>
              </a:extLst>
            </p:cNvPr>
            <p:cNvSpPr txBox="1"/>
            <p:nvPr/>
          </p:nvSpPr>
          <p:spPr>
            <a:xfrm>
              <a:off x="6890307" y="2079075"/>
              <a:ext cx="2108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?  super </a:t>
              </a:r>
              <a:r>
                <a:rPr lang="en-US" altLang="zh-CN" dirty="0" err="1"/>
                <a:t>ClassD</a:t>
              </a:r>
              <a:endParaRPr kumimoji="1" lang="zh-CN" altLang="en-US" dirty="0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CF6B9F6F-01FB-E647-961C-5B6FA398996E}"/>
              </a:ext>
            </a:extLst>
          </p:cNvPr>
          <p:cNvSpPr txBox="1"/>
          <p:nvPr/>
        </p:nvSpPr>
        <p:spPr>
          <a:xfrm>
            <a:off x="647586" y="3003798"/>
            <a:ext cx="4485523" cy="193899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Add </a:t>
            </a:r>
            <a:r>
              <a:rPr kumimoji="1" lang="zh-CN" altLang="en-US" dirty="0"/>
              <a:t>哪些个类型对象是允许的？</a:t>
            </a:r>
            <a:endParaRPr kumimoji="1" lang="en-US" altLang="zh-CN" dirty="0"/>
          </a:p>
          <a:p>
            <a:pPr marL="457200" indent="-457200">
              <a:buAutoNum type="alphaUcPeriod"/>
            </a:pPr>
            <a:r>
              <a:rPr lang="en-US" altLang="zh-CN" dirty="0" err="1"/>
              <a:t>ClassA</a:t>
            </a:r>
            <a:endParaRPr lang="en-US" altLang="zh-CN" dirty="0"/>
          </a:p>
          <a:p>
            <a:pPr marL="457200" indent="-457200">
              <a:buAutoNum type="alphaUcPeriod"/>
            </a:pPr>
            <a:r>
              <a:rPr lang="en-US" altLang="zh-CN" dirty="0" err="1"/>
              <a:t>ClassB</a:t>
            </a:r>
            <a:endParaRPr lang="en-US" altLang="zh-CN" dirty="0"/>
          </a:p>
          <a:p>
            <a:pPr marL="457200" indent="-457200">
              <a:buAutoNum type="alphaUcPeriod"/>
            </a:pPr>
            <a:r>
              <a:rPr kumimoji="1" lang="en-US" altLang="zh-CN" dirty="0" err="1"/>
              <a:t>ClassC</a:t>
            </a:r>
            <a:endParaRPr kumimoji="1" lang="en-US" altLang="zh-CN" dirty="0"/>
          </a:p>
          <a:p>
            <a:pPr marL="457200" indent="-457200">
              <a:buAutoNum type="alphaUcPeriod"/>
            </a:pPr>
            <a:r>
              <a:rPr lang="en-US" altLang="zh-CN" dirty="0" err="1"/>
              <a:t>ClassD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76EFCE7-DD0C-E241-BE0A-95FAD37A097F}"/>
              </a:ext>
            </a:extLst>
          </p:cNvPr>
          <p:cNvSpPr/>
          <p:nvPr/>
        </p:nvSpPr>
        <p:spPr bwMode="auto">
          <a:xfrm>
            <a:off x="381978" y="4515966"/>
            <a:ext cx="5112075" cy="360040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0046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73B699-E6DB-F942-9D0C-F5404845FA18}"/>
              </a:ext>
            </a:extLst>
          </p:cNvPr>
          <p:cNvSpPr txBox="1"/>
          <p:nvPr/>
        </p:nvSpPr>
        <p:spPr>
          <a:xfrm>
            <a:off x="2850371" y="76309"/>
            <a:ext cx="236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通用的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sort</a:t>
            </a:r>
            <a:r>
              <a:rPr kumimoji="1" lang="zh-CN" altLang="en-US" dirty="0">
                <a:latin typeface="+mn-ea"/>
                <a:ea typeface="+mn-ea"/>
              </a:rPr>
              <a:t>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982CD9-237B-2E4E-82EC-53228FD54CEC}"/>
              </a:ext>
            </a:extLst>
          </p:cNvPr>
          <p:cNvSpPr txBox="1"/>
          <p:nvPr/>
        </p:nvSpPr>
        <p:spPr>
          <a:xfrm>
            <a:off x="4572000" y="307580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270086F-B216-D4F7-01A7-78B521C9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29" y="987574"/>
            <a:ext cx="8099942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8660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通配符应用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E877EDC-92C9-6D45-B28B-E53390D81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58" y="1604719"/>
            <a:ext cx="3087696" cy="19751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7F01C39-0C8A-524E-87D7-8AECE637198D}"/>
              </a:ext>
            </a:extLst>
          </p:cNvPr>
          <p:cNvSpPr txBox="1"/>
          <p:nvPr/>
        </p:nvSpPr>
        <p:spPr>
          <a:xfrm>
            <a:off x="381978" y="835589"/>
            <a:ext cx="3647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大学的教务系统中的用户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A3A723-76AD-4645-AC69-9D837ACDB402}"/>
              </a:ext>
            </a:extLst>
          </p:cNvPr>
          <p:cNvSpPr txBox="1"/>
          <p:nvPr/>
        </p:nvSpPr>
        <p:spPr>
          <a:xfrm>
            <a:off x="4177995" y="1092073"/>
            <a:ext cx="43896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" pitchFamily="2" charset="0"/>
              </a:rPr>
              <a:t>Student[] 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Teacher[] 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Student s1=new Student(…);</a:t>
            </a:r>
          </a:p>
          <a:p>
            <a:r>
              <a:rPr lang="en-US" altLang="zh-CN" sz="2000" dirty="0">
                <a:latin typeface="Helvetica" pitchFamily="2" charset="0"/>
              </a:rPr>
              <a:t>Teacher t1=new Teacher(…);</a:t>
            </a: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);  //</a:t>
            </a:r>
            <a:r>
              <a:rPr lang="zh-CN" altLang="en-US" sz="2000" dirty="0">
                <a:latin typeface="Helvetica" pitchFamily="2" charset="0"/>
              </a:rPr>
              <a:t>编译错误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);  //</a:t>
            </a:r>
            <a:r>
              <a:rPr lang="zh-CN" altLang="en-US" sz="2000" dirty="0">
                <a:latin typeface="Helvetica" pitchFamily="2" charset="0"/>
              </a:rPr>
              <a:t>编译错误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39F17EF8-6D67-9041-A3BF-BBE794D943B1}"/>
              </a:ext>
            </a:extLst>
          </p:cNvPr>
          <p:cNvCxnSpPr/>
          <p:nvPr/>
        </p:nvCxnSpPr>
        <p:spPr bwMode="auto">
          <a:xfrm>
            <a:off x="1331640" y="3291830"/>
            <a:ext cx="1656184" cy="115212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EBC214EB-3317-2445-8222-E99F0116CCB2}"/>
              </a:ext>
            </a:extLst>
          </p:cNvPr>
          <p:cNvCxnSpPr/>
          <p:nvPr/>
        </p:nvCxnSpPr>
        <p:spPr bwMode="auto">
          <a:xfrm>
            <a:off x="2915816" y="3291830"/>
            <a:ext cx="936104" cy="10081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4A6724F1-9092-30EF-9425-1D2AB4236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96" y="4462363"/>
            <a:ext cx="7772400" cy="5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51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F785969D-71B2-1342-9A20-28EBFFCAF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9" y="1703503"/>
            <a:ext cx="3547861" cy="1590145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通配符应用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7F01C39-0C8A-524E-87D7-8AECE637198D}"/>
              </a:ext>
            </a:extLst>
          </p:cNvPr>
          <p:cNvSpPr txBox="1"/>
          <p:nvPr/>
        </p:nvSpPr>
        <p:spPr>
          <a:xfrm>
            <a:off x="381978" y="835589"/>
            <a:ext cx="3647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大学的教务系统中的用户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A3A723-76AD-4645-AC69-9D837ACDB402}"/>
              </a:ext>
            </a:extLst>
          </p:cNvPr>
          <p:cNvSpPr txBox="1"/>
          <p:nvPr/>
        </p:nvSpPr>
        <p:spPr>
          <a:xfrm>
            <a:off x="4372326" y="1020157"/>
            <a:ext cx="43896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" pitchFamily="2" charset="0"/>
              </a:rPr>
              <a:t>Student[] 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Teacher[] 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Student s1=new Student(…);</a:t>
            </a:r>
          </a:p>
          <a:p>
            <a:r>
              <a:rPr lang="en-US" altLang="zh-CN" sz="2000" dirty="0">
                <a:latin typeface="Helvetica" pitchFamily="2" charset="0"/>
              </a:rPr>
              <a:t>Teacher t1=new Teacher(…);</a:t>
            </a: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);</a:t>
            </a:r>
            <a:r>
              <a:rPr lang="zh-CN" altLang="en-US" sz="2000" dirty="0">
                <a:latin typeface="Helvetica" pitchFamily="2" charset="0"/>
              </a:rPr>
              <a:t>   </a:t>
            </a:r>
            <a:r>
              <a:rPr lang="en-US" altLang="zh-CN" sz="2000" dirty="0">
                <a:latin typeface="Helvetica" pitchFamily="2" charset="0"/>
              </a:rPr>
              <a:t>//</a:t>
            </a:r>
            <a:r>
              <a:rPr lang="zh-CN" altLang="en-US" sz="2000" dirty="0">
                <a:latin typeface="Helvetica" pitchFamily="2" charset="0"/>
              </a:rPr>
              <a:t>编译通过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);</a:t>
            </a:r>
            <a:r>
              <a:rPr lang="zh-CN" altLang="en-US" sz="2000" dirty="0">
                <a:latin typeface="Helvetica" pitchFamily="2" charset="0"/>
              </a:rPr>
              <a:t> </a:t>
            </a:r>
            <a:r>
              <a:rPr lang="en-US" altLang="zh-CN" sz="2000" dirty="0">
                <a:latin typeface="Helvetica" pitchFamily="2" charset="0"/>
              </a:rPr>
              <a:t>//</a:t>
            </a:r>
            <a:r>
              <a:rPr lang="zh-CN" altLang="en-US" sz="2000" dirty="0">
                <a:latin typeface="Helvetica" pitchFamily="2" charset="0"/>
              </a:rPr>
              <a:t>编译通过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39F17EF8-6D67-9041-A3BF-BBE794D943B1}"/>
              </a:ext>
            </a:extLst>
          </p:cNvPr>
          <p:cNvCxnSpPr/>
          <p:nvPr/>
        </p:nvCxnSpPr>
        <p:spPr bwMode="auto">
          <a:xfrm>
            <a:off x="1475656" y="3220732"/>
            <a:ext cx="1656184" cy="10792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EBC214EB-3317-2445-8222-E99F0116CCB2}"/>
              </a:ext>
            </a:extLst>
          </p:cNvPr>
          <p:cNvCxnSpPr/>
          <p:nvPr/>
        </p:nvCxnSpPr>
        <p:spPr bwMode="auto">
          <a:xfrm>
            <a:off x="2915816" y="3291830"/>
            <a:ext cx="936104" cy="10081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6BADD50A-151B-6313-B187-B7BFE1CC6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9" y="4288728"/>
            <a:ext cx="7772400" cy="5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50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85CB510-4749-3FD4-7A19-280BA514A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88" y="4175275"/>
            <a:ext cx="7772400" cy="51042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3600400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通配符应用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7F01C39-0C8A-524E-87D7-8AECE637198D}"/>
              </a:ext>
            </a:extLst>
          </p:cNvPr>
          <p:cNvSpPr txBox="1"/>
          <p:nvPr/>
        </p:nvSpPr>
        <p:spPr>
          <a:xfrm>
            <a:off x="381978" y="835589"/>
            <a:ext cx="3647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大学的教务系统中的用户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A3A723-76AD-4645-AC69-9D837ACDB402}"/>
              </a:ext>
            </a:extLst>
          </p:cNvPr>
          <p:cNvSpPr txBox="1"/>
          <p:nvPr/>
        </p:nvSpPr>
        <p:spPr>
          <a:xfrm>
            <a:off x="4372326" y="1020157"/>
            <a:ext cx="43896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" pitchFamily="2" charset="0"/>
              </a:rPr>
              <a:t>Student[] 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Teacher[] 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={..};</a:t>
            </a:r>
          </a:p>
          <a:p>
            <a:r>
              <a:rPr lang="en-US" altLang="zh-CN" sz="2000" dirty="0">
                <a:latin typeface="Helvetica" pitchFamily="2" charset="0"/>
              </a:rPr>
              <a:t>Student s1=new Student(…);</a:t>
            </a:r>
          </a:p>
          <a:p>
            <a:r>
              <a:rPr lang="en-US" altLang="zh-CN" sz="2000" dirty="0">
                <a:latin typeface="Helvetica" pitchFamily="2" charset="0"/>
              </a:rPr>
              <a:t>Teacher t1=new Teacher(…);</a:t>
            </a: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stu_list</a:t>
            </a:r>
            <a:r>
              <a:rPr lang="en-US" altLang="zh-CN" sz="2000" dirty="0">
                <a:latin typeface="Helvetica" pitchFamily="2" charset="0"/>
              </a:rPr>
              <a:t>);  //</a:t>
            </a:r>
            <a:r>
              <a:rPr lang="zh-CN" altLang="en-US" sz="2000" dirty="0">
                <a:latin typeface="Helvetica" pitchFamily="2" charset="0"/>
              </a:rPr>
              <a:t>编译错误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 err="1">
                <a:latin typeface="Helvetica" pitchFamily="2" charset="0"/>
              </a:rPr>
              <a:t>Tools.sort</a:t>
            </a:r>
            <a:r>
              <a:rPr lang="en-US" altLang="zh-CN" sz="2000" dirty="0">
                <a:latin typeface="Helvetica" pitchFamily="2" charset="0"/>
              </a:rPr>
              <a:t>(</a:t>
            </a:r>
            <a:r>
              <a:rPr lang="en-US" altLang="zh-CN" sz="2000" dirty="0" err="1">
                <a:latin typeface="Helvetica" pitchFamily="2" charset="0"/>
              </a:rPr>
              <a:t>tea_list</a:t>
            </a:r>
            <a:r>
              <a:rPr lang="en-US" altLang="zh-CN" sz="2000" dirty="0">
                <a:latin typeface="Helvetica" pitchFamily="2" charset="0"/>
              </a:rPr>
              <a:t>);  //</a:t>
            </a:r>
            <a:r>
              <a:rPr lang="zh-CN" altLang="en-US" sz="2000" dirty="0">
                <a:latin typeface="Helvetica" pitchFamily="2" charset="0"/>
              </a:rPr>
              <a:t>编译错误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AE64F57-6359-6F46-8D2A-F1FFBBCA9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81" y="1418306"/>
            <a:ext cx="2720992" cy="1986011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48695890-38DD-9D47-99EA-5F45E4115BB9}"/>
              </a:ext>
            </a:extLst>
          </p:cNvPr>
          <p:cNvGrpSpPr/>
          <p:nvPr/>
        </p:nvGrpSpPr>
        <p:grpSpPr>
          <a:xfrm>
            <a:off x="1331640" y="3404317"/>
            <a:ext cx="2520280" cy="823617"/>
            <a:chOff x="1331640" y="3404317"/>
            <a:chExt cx="2520280" cy="823617"/>
          </a:xfrm>
        </p:grpSpPr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543A4C47-6717-5346-B7AE-0D202B9E5897}"/>
                </a:ext>
              </a:extLst>
            </p:cNvPr>
            <p:cNvCxnSpPr/>
            <p:nvPr/>
          </p:nvCxnSpPr>
          <p:spPr bwMode="auto">
            <a:xfrm>
              <a:off x="1331640" y="3404317"/>
              <a:ext cx="2088233" cy="82361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4CAD3059-7901-8B43-A7A7-58A5365CCB39}"/>
                </a:ext>
              </a:extLst>
            </p:cNvPr>
            <p:cNvCxnSpPr/>
            <p:nvPr/>
          </p:nvCxnSpPr>
          <p:spPr bwMode="auto">
            <a:xfrm>
              <a:off x="3059832" y="3404317"/>
              <a:ext cx="792088" cy="75161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C5674CA-3C5F-6B48-9FDF-A71A34B88D27}"/>
                </a:ext>
              </a:extLst>
            </p:cNvPr>
            <p:cNvSpPr txBox="1"/>
            <p:nvPr/>
          </p:nvSpPr>
          <p:spPr>
            <a:xfrm>
              <a:off x="2277008" y="3616009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b="1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b="1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A97B05C-C358-4E4A-9491-C29CF549D218}"/>
                </a:ext>
              </a:extLst>
            </p:cNvPr>
            <p:cNvSpPr txBox="1"/>
            <p:nvPr/>
          </p:nvSpPr>
          <p:spPr>
            <a:xfrm>
              <a:off x="3260951" y="3542334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b="1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b="1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E821D993-96B0-CD3F-8907-31F598AFA3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22" y="4653437"/>
            <a:ext cx="7867810" cy="39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12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再看泛型 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sort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实现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FF771E-E09E-D64B-AEFD-38266EEE0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10" y="889918"/>
            <a:ext cx="3314700" cy="1803400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C3764AFA-A395-6C4F-A34B-22F1D8A306BD}"/>
              </a:ext>
            </a:extLst>
          </p:cNvPr>
          <p:cNvGrpSpPr/>
          <p:nvPr/>
        </p:nvGrpSpPr>
        <p:grpSpPr>
          <a:xfrm>
            <a:off x="4335085" y="1242197"/>
            <a:ext cx="3975100" cy="1599266"/>
            <a:chOff x="4335085" y="1242197"/>
            <a:chExt cx="3975100" cy="1599266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25350C8B-D7C5-BC41-B803-D32D46F69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5085" y="1242197"/>
              <a:ext cx="3975100" cy="724951"/>
            </a:xfrm>
            <a:prstGeom prst="rect">
              <a:avLst/>
            </a:prstGeom>
          </p:spPr>
        </p:pic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1886F2CB-BA02-0F48-B501-E0F8C61C829D}"/>
                </a:ext>
              </a:extLst>
            </p:cNvPr>
            <p:cNvCxnSpPr>
              <a:stCxn id="15" idx="2"/>
            </p:cNvCxnSpPr>
            <p:nvPr/>
          </p:nvCxnSpPr>
          <p:spPr bwMode="auto">
            <a:xfrm>
              <a:off x="6322635" y="1967148"/>
              <a:ext cx="599595" cy="874315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F951CF1-6101-8840-A599-D26978C643E1}"/>
              </a:ext>
            </a:extLst>
          </p:cNvPr>
          <p:cNvSpPr txBox="1"/>
          <p:nvPr/>
        </p:nvSpPr>
        <p:spPr>
          <a:xfrm>
            <a:off x="2523895" y="4287504"/>
            <a:ext cx="3622380" cy="70788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Helvetica" pitchFamily="2" charset="0"/>
              </a:rPr>
              <a:t>Which</a:t>
            </a:r>
            <a:r>
              <a:rPr kumimoji="1" lang="zh-CN" altLang="en-US" sz="2000" dirty="0">
                <a:latin typeface="Helvetica" pitchFamily="2" charset="0"/>
              </a:rPr>
              <a:t> </a:t>
            </a:r>
            <a:r>
              <a:rPr lang="en-US" altLang="zh-CN" sz="2000" dirty="0">
                <a:latin typeface="Helvetica" pitchFamily="2" charset="0"/>
              </a:rPr>
              <a:t>one is better ?</a:t>
            </a:r>
          </a:p>
          <a:p>
            <a:pPr algn="ctr"/>
            <a:r>
              <a:rPr kumimoji="1" lang="en-US" altLang="zh-CN" sz="2000" dirty="0">
                <a:latin typeface="Helvetica" pitchFamily="2" charset="0"/>
              </a:rPr>
              <a:t>     1. </a:t>
            </a:r>
            <a:r>
              <a:rPr lang="en-US" altLang="zh-CN" sz="2000" dirty="0">
                <a:latin typeface="Helvetica" pitchFamily="2" charset="0"/>
              </a:rPr>
              <a:t>Bloch</a:t>
            </a:r>
            <a:r>
              <a:rPr kumimoji="1" lang="en-US" altLang="zh-CN" sz="2000" dirty="0">
                <a:latin typeface="Helvetica" pitchFamily="2" charset="0"/>
              </a:rPr>
              <a:t>           2. Jiang</a:t>
            </a:r>
            <a:endParaRPr kumimoji="1" lang="zh-CN" altLang="en-US" sz="2000" dirty="0">
              <a:latin typeface="Helvetica" pitchFamily="2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C7A50DD-4B7B-A6D5-1374-F259A3BC3A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841463"/>
            <a:ext cx="7772400" cy="31748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3F7273E-A3FC-BD15-1536-A0C1F82EB1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38" y="3658208"/>
            <a:ext cx="8897779" cy="45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995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再看泛型 </a:t>
            </a: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sort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方法 实现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31B2B63-F6C2-8840-9493-2616246FA7E5}"/>
              </a:ext>
            </a:extLst>
          </p:cNvPr>
          <p:cNvGrpSpPr/>
          <p:nvPr/>
        </p:nvGrpSpPr>
        <p:grpSpPr>
          <a:xfrm>
            <a:off x="324448" y="2085632"/>
            <a:ext cx="8785838" cy="2718366"/>
            <a:chOff x="326622" y="2203794"/>
            <a:chExt cx="8785838" cy="2718366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F292C1B6-42D7-4446-AB5D-5097E46C2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460" y="2922110"/>
              <a:ext cx="8763000" cy="584200"/>
            </a:xfrm>
            <a:prstGeom prst="rect">
              <a:avLst/>
            </a:prstGeom>
          </p:spPr>
        </p:pic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0A1193E-AC60-1845-A4C9-1A8FDBB21C31}"/>
                </a:ext>
              </a:extLst>
            </p:cNvPr>
            <p:cNvSpPr txBox="1"/>
            <p:nvPr/>
          </p:nvSpPr>
          <p:spPr>
            <a:xfrm>
              <a:off x="543360" y="2203794"/>
              <a:ext cx="80610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//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应用</a:t>
              </a:r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Bloch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的</a:t>
              </a:r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sort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无前提，即不要求 </a:t>
              </a:r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Student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类实现指定接口，且更灵活的排序</a:t>
              </a:r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: 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编号</a:t>
              </a:r>
              <a:endParaRPr lang="en-US" altLang="zh-CN" sz="2000" i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6B161C17-353D-CD4B-9FE0-4520900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622" y="4147854"/>
              <a:ext cx="8626878" cy="774306"/>
            </a:xfrm>
            <a:prstGeom prst="rect">
              <a:avLst/>
            </a:prstGeom>
          </p:spPr>
        </p:pic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3A55E7E-6977-8346-8E56-5C1652403434}"/>
                </a:ext>
              </a:extLst>
            </p:cNvPr>
            <p:cNvSpPr txBox="1"/>
            <p:nvPr/>
          </p:nvSpPr>
          <p:spPr>
            <a:xfrm>
              <a:off x="381977" y="3884235"/>
              <a:ext cx="57522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//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更灵活的排序</a:t>
              </a:r>
              <a:r>
                <a:rPr lang="en-US" altLang="zh-CN" sz="2000" i="1" dirty="0">
                  <a:solidFill>
                    <a:schemeClr val="accent2">
                      <a:lumMod val="75000"/>
                    </a:schemeClr>
                  </a:solidFill>
                </a:rPr>
                <a:t>: </a:t>
              </a:r>
              <a:r>
                <a:rPr lang="zh-CN" altLang="en-US" sz="2000" i="1" dirty="0">
                  <a:solidFill>
                    <a:schemeClr val="accent2">
                      <a:lumMod val="75000"/>
                    </a:schemeClr>
                  </a:solidFill>
                </a:rPr>
                <a:t>姓名</a:t>
              </a:r>
              <a:endParaRPr lang="en-US" altLang="zh-CN" sz="2000" i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43C1A36-E456-0441-A903-A41B9C844427}"/>
              </a:ext>
            </a:extLst>
          </p:cNvPr>
          <p:cNvSpPr txBox="1"/>
          <p:nvPr/>
        </p:nvSpPr>
        <p:spPr>
          <a:xfrm>
            <a:off x="467545" y="4731990"/>
            <a:ext cx="612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&lt;T&gt; void s</a:t>
            </a:r>
            <a:r>
              <a:rPr kumimoji="1" lang="en-US" altLang="zh-CN" dirty="0"/>
              <a:t>ort(T[] a, Comparator&lt;? </a:t>
            </a:r>
            <a:r>
              <a:rPr lang="en-US" altLang="zh-CN" dirty="0"/>
              <a:t>s</a:t>
            </a:r>
            <a:r>
              <a:rPr kumimoji="1" lang="en-US" altLang="zh-CN" dirty="0"/>
              <a:t>uper T&gt; c);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F92E76D-DA1C-7BC0-2ADC-819CFF486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13" y="616807"/>
            <a:ext cx="7670006" cy="117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34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泛型实现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07285" y="710040"/>
            <a:ext cx="4386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从类型类型参数 </a:t>
            </a:r>
            <a:r>
              <a:rPr kumimoji="1" lang="en-US" altLang="zh-CN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</a:t>
            </a:r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到 具体类型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12DB048-0996-7A4A-A9D5-29804B6CB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77745"/>
            <a:ext cx="3563888" cy="2880320"/>
          </a:xfrm>
          <a:prstGeom prst="rect">
            <a:avLst/>
          </a:prstGeom>
        </p:spPr>
      </p:pic>
      <p:sp>
        <p:nvSpPr>
          <p:cNvPr id="19" name="右箭头 18">
            <a:extLst>
              <a:ext uri="{FF2B5EF4-FFF2-40B4-BE49-F238E27FC236}">
                <a16:creationId xmlns:a16="http://schemas.microsoft.com/office/drawing/2014/main" id="{5144824F-D19A-D448-ACDC-EA902E1F602F}"/>
              </a:ext>
            </a:extLst>
          </p:cNvPr>
          <p:cNvSpPr/>
          <p:nvPr/>
        </p:nvSpPr>
        <p:spPr bwMode="auto">
          <a:xfrm>
            <a:off x="3702059" y="2571750"/>
            <a:ext cx="941949" cy="36004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B187E59-31C6-304B-993C-927EAD36C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733" y="832567"/>
            <a:ext cx="3966537" cy="2792669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5E4F70F-63ED-994A-9087-E409D06B20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263" y="2066734"/>
            <a:ext cx="2019300" cy="4699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005BEC9-317A-6043-890D-F5292770D5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13" y="2111996"/>
            <a:ext cx="3811078" cy="2596765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2" name="右箭头 21">
            <a:extLst>
              <a:ext uri="{FF2B5EF4-FFF2-40B4-BE49-F238E27FC236}">
                <a16:creationId xmlns:a16="http://schemas.microsoft.com/office/drawing/2014/main" id="{EA982A26-6556-F64B-A382-8D1972575A23}"/>
              </a:ext>
            </a:extLst>
          </p:cNvPr>
          <p:cNvSpPr/>
          <p:nvPr/>
        </p:nvSpPr>
        <p:spPr bwMode="auto">
          <a:xfrm>
            <a:off x="3683119" y="3625515"/>
            <a:ext cx="941949" cy="36004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0A1C231-1D09-8D47-BAEA-E3DBF2C350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443" y="3175429"/>
            <a:ext cx="2146300" cy="46990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133CF233-9C8C-EE4B-ADF6-D9E7437B6678}"/>
              </a:ext>
            </a:extLst>
          </p:cNvPr>
          <p:cNvSpPr txBox="1"/>
          <p:nvPr/>
        </p:nvSpPr>
        <p:spPr>
          <a:xfrm>
            <a:off x="750544" y="4357414"/>
            <a:ext cx="3024494" cy="46166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一切都是假象！</a:t>
            </a:r>
          </a:p>
        </p:txBody>
      </p:sp>
    </p:spTree>
    <p:extLst>
      <p:ext uri="{BB962C8B-B14F-4D97-AF65-F5344CB8AC3E}">
        <p14:creationId xmlns:p14="http://schemas.microsoft.com/office/powerpoint/2010/main" val="3640731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泛型实现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23528" y="739164"/>
            <a:ext cx="8119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类型擦除 </a:t>
            </a:r>
            <a:r>
              <a:rPr kumimoji="1" lang="en-US" altLang="zh-CN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type erased: </a:t>
            </a:r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类型参数被擦除，替换为限定类型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12DB048-0996-7A4A-A9D5-29804B6CB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1435993"/>
            <a:ext cx="3456384" cy="28803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29EC557-05AD-7047-86AE-15DCF178E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333" y="1423444"/>
            <a:ext cx="4481309" cy="280831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0640F05-8D85-9B41-9E16-F241E92A4721}"/>
              </a:ext>
            </a:extLst>
          </p:cNvPr>
          <p:cNvSpPr txBox="1"/>
          <p:nvPr/>
        </p:nvSpPr>
        <p:spPr>
          <a:xfrm>
            <a:off x="448631" y="4543548"/>
            <a:ext cx="3303987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T</a:t>
            </a:r>
            <a:r>
              <a:rPr kumimoji="1" lang="zh-CN" altLang="en-US" dirty="0"/>
              <a:t>  </a:t>
            </a:r>
            <a:r>
              <a:rPr kumimoji="1" lang="en-US" altLang="zh-CN" dirty="0"/>
              <a:t>=</a:t>
            </a:r>
            <a:r>
              <a:rPr kumimoji="1" lang="zh-CN" altLang="en-US" dirty="0"/>
              <a:t>  </a:t>
            </a:r>
            <a:r>
              <a:rPr kumimoji="1" lang="en-US" altLang="zh-CN" dirty="0"/>
              <a:t>T</a:t>
            </a:r>
            <a:r>
              <a:rPr kumimoji="1" lang="zh-CN" altLang="en-US" dirty="0"/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extends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7C954EB-1BE1-1D48-8541-8660024E1591}"/>
              </a:ext>
            </a:extLst>
          </p:cNvPr>
          <p:cNvSpPr txBox="1"/>
          <p:nvPr/>
        </p:nvSpPr>
        <p:spPr>
          <a:xfrm>
            <a:off x="4632047" y="4543547"/>
            <a:ext cx="426043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T</a:t>
            </a:r>
            <a:r>
              <a:rPr kumimoji="1" lang="zh-CN" altLang="en-US" dirty="0"/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extends</a:t>
            </a:r>
            <a:r>
              <a:rPr kumimoji="1" lang="zh-CN" altLang="en-US" dirty="0"/>
              <a:t> </a:t>
            </a:r>
            <a:r>
              <a:rPr lang="en-US" altLang="zh-CN" dirty="0" err="1"/>
              <a:t>ClassX</a:t>
            </a:r>
            <a:r>
              <a:rPr lang="zh-CN" altLang="en-US" dirty="0"/>
              <a:t>  </a:t>
            </a:r>
            <a:r>
              <a:rPr lang="en-US" altLang="zh-CN" dirty="0"/>
              <a:t>==&gt; </a:t>
            </a:r>
            <a:r>
              <a:rPr lang="en-US" altLang="zh-CN" dirty="0" err="1"/>
              <a:t>ClassX</a:t>
            </a:r>
            <a:endParaRPr kumimoji="1"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6A2D571-517C-3142-8B10-D745C5496D0C}"/>
              </a:ext>
            </a:extLst>
          </p:cNvPr>
          <p:cNvGrpSpPr/>
          <p:nvPr/>
        </p:nvGrpSpPr>
        <p:grpSpPr>
          <a:xfrm>
            <a:off x="3491880" y="2285726"/>
            <a:ext cx="1224137" cy="646899"/>
            <a:chOff x="3491880" y="2285726"/>
            <a:chExt cx="1224137" cy="646899"/>
          </a:xfrm>
        </p:grpSpPr>
        <p:sp>
          <p:nvSpPr>
            <p:cNvPr id="19" name="右箭头 18">
              <a:extLst>
                <a:ext uri="{FF2B5EF4-FFF2-40B4-BE49-F238E27FC236}">
                  <a16:creationId xmlns:a16="http://schemas.microsoft.com/office/drawing/2014/main" id="{5144824F-D19A-D448-ACDC-EA902E1F602F}"/>
                </a:ext>
              </a:extLst>
            </p:cNvPr>
            <p:cNvSpPr/>
            <p:nvPr/>
          </p:nvSpPr>
          <p:spPr bwMode="auto">
            <a:xfrm>
              <a:off x="3491880" y="2572585"/>
              <a:ext cx="1224137" cy="360040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D20AB33D-2465-5B4B-8E8B-2A6C719BA9DB}"/>
                </a:ext>
              </a:extLst>
            </p:cNvPr>
            <p:cNvSpPr txBox="1"/>
            <p:nvPr/>
          </p:nvSpPr>
          <p:spPr>
            <a:xfrm>
              <a:off x="3515234" y="2285726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/>
                <a:t>真实情形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8535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 animBg="1"/>
      <p:bldP spid="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泛型实现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07518" y="77155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内部实现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A9DC3F6-14B3-FE49-ACFE-12B110DB2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1" y="1233215"/>
            <a:ext cx="3665594" cy="3653408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097CED89-50BF-3F4D-BA22-A48720DB939F}"/>
              </a:ext>
            </a:extLst>
          </p:cNvPr>
          <p:cNvGrpSpPr/>
          <p:nvPr/>
        </p:nvGrpSpPr>
        <p:grpSpPr>
          <a:xfrm>
            <a:off x="3782024" y="1290414"/>
            <a:ext cx="5562984" cy="3282751"/>
            <a:chOff x="3782024" y="1290414"/>
            <a:chExt cx="5562984" cy="328275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26AF87C-49B7-6247-8EA0-FBB1F5700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290414"/>
              <a:ext cx="4773008" cy="3282751"/>
            </a:xfrm>
            <a:prstGeom prst="rect">
              <a:avLst/>
            </a:prstGeom>
          </p:spPr>
        </p:pic>
        <p:sp>
          <p:nvSpPr>
            <p:cNvPr id="19" name="右箭头 18">
              <a:extLst>
                <a:ext uri="{FF2B5EF4-FFF2-40B4-BE49-F238E27FC236}">
                  <a16:creationId xmlns:a16="http://schemas.microsoft.com/office/drawing/2014/main" id="{5144824F-D19A-D448-ACDC-EA902E1F602F}"/>
                </a:ext>
              </a:extLst>
            </p:cNvPr>
            <p:cNvSpPr/>
            <p:nvPr/>
          </p:nvSpPr>
          <p:spPr bwMode="auto">
            <a:xfrm>
              <a:off x="3782024" y="2571750"/>
              <a:ext cx="789976" cy="360040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0248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2664296" cy="49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类型转换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B9A21E9-F39F-A7C7-C7B0-663309B5C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30225"/>
            <a:ext cx="3312368" cy="19561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A900D74-7B4A-3A84-6915-280EA4F5E0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3" y="2920340"/>
            <a:ext cx="7061200" cy="19939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F2B0747-9414-6F21-6682-4723A7A3C759}"/>
              </a:ext>
            </a:extLst>
          </p:cNvPr>
          <p:cNvSpPr txBox="1"/>
          <p:nvPr/>
        </p:nvSpPr>
        <p:spPr>
          <a:xfrm>
            <a:off x="7236296" y="3455625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//</a:t>
            </a:r>
            <a:r>
              <a:rPr kumimoji="1" lang="zh-CN" altLang="en-US" b="1" dirty="0">
                <a:solidFill>
                  <a:srgbClr val="FF0000"/>
                </a:solidFill>
              </a:rPr>
              <a:t>向上转型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97AE748-1AC4-E164-973B-8A9C5F891582}"/>
              </a:ext>
            </a:extLst>
          </p:cNvPr>
          <p:cNvSpPr txBox="1"/>
          <p:nvPr/>
        </p:nvSpPr>
        <p:spPr>
          <a:xfrm>
            <a:off x="7234442" y="3953902"/>
            <a:ext cx="1592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//</a:t>
            </a:r>
            <a:r>
              <a:rPr kumimoji="1" lang="zh-CN" altLang="en-US" b="1" dirty="0">
                <a:solidFill>
                  <a:srgbClr val="FF0000"/>
                </a:solidFill>
              </a:rPr>
              <a:t>向下转型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82D7C5E-99B4-F8EF-4590-3351B1799392}"/>
              </a:ext>
            </a:extLst>
          </p:cNvPr>
          <p:cNvSpPr txBox="1"/>
          <p:nvPr/>
        </p:nvSpPr>
        <p:spPr>
          <a:xfrm>
            <a:off x="5436096" y="1131590"/>
            <a:ext cx="2646878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向上转型：安全</a:t>
            </a:r>
            <a:endParaRPr kumimoji="1" lang="en-US" altLang="zh-CN" dirty="0"/>
          </a:p>
          <a:p>
            <a:pPr algn="ctr"/>
            <a:r>
              <a:rPr lang="zh-CN" altLang="en-US" dirty="0"/>
              <a:t>向下转型：不安全</a:t>
            </a:r>
            <a:endParaRPr kumimoji="1"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582C3F56-C467-4AC7-07AF-AAFC884228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4091297"/>
            <a:ext cx="37211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6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C++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泛型实现方式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07285" y="710040"/>
            <a:ext cx="3770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从类型参数 </a:t>
            </a:r>
            <a:r>
              <a:rPr kumimoji="1" lang="en-US" altLang="zh-CN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</a:t>
            </a:r>
            <a:r>
              <a:rPr kumimoji="1"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到 具体类型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12DB048-0996-7A4A-A9D5-29804B6CB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77745"/>
            <a:ext cx="3563888" cy="2880320"/>
          </a:xfrm>
          <a:prstGeom prst="rect">
            <a:avLst/>
          </a:prstGeom>
        </p:spPr>
      </p:pic>
      <p:sp>
        <p:nvSpPr>
          <p:cNvPr id="19" name="右箭头 18">
            <a:extLst>
              <a:ext uri="{FF2B5EF4-FFF2-40B4-BE49-F238E27FC236}">
                <a16:creationId xmlns:a16="http://schemas.microsoft.com/office/drawing/2014/main" id="{5144824F-D19A-D448-ACDC-EA902E1F602F}"/>
              </a:ext>
            </a:extLst>
          </p:cNvPr>
          <p:cNvSpPr/>
          <p:nvPr/>
        </p:nvSpPr>
        <p:spPr bwMode="auto">
          <a:xfrm>
            <a:off x="3702059" y="2571750"/>
            <a:ext cx="941949" cy="36004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B187E59-31C6-304B-993C-927EAD36C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563" y="914883"/>
            <a:ext cx="3966537" cy="2792669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5E4F70F-63ED-994A-9087-E409D06B20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263" y="2066734"/>
            <a:ext cx="2019300" cy="4699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005BEC9-317A-6043-890D-F5292770D5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964" y="2398675"/>
            <a:ext cx="3811078" cy="2596765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2" name="右箭头 21">
            <a:extLst>
              <a:ext uri="{FF2B5EF4-FFF2-40B4-BE49-F238E27FC236}">
                <a16:creationId xmlns:a16="http://schemas.microsoft.com/office/drawing/2014/main" id="{EA982A26-6556-F64B-A382-8D1972575A23}"/>
              </a:ext>
            </a:extLst>
          </p:cNvPr>
          <p:cNvSpPr/>
          <p:nvPr/>
        </p:nvSpPr>
        <p:spPr bwMode="auto">
          <a:xfrm>
            <a:off x="3683119" y="3625515"/>
            <a:ext cx="941949" cy="36004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0A1C231-1D09-8D47-BAEA-E3DBF2C350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443" y="3175429"/>
            <a:ext cx="2146300" cy="46990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133CF233-9C8C-EE4B-ADF6-D9E7437B6678}"/>
              </a:ext>
            </a:extLst>
          </p:cNvPr>
          <p:cNvSpPr txBox="1"/>
          <p:nvPr/>
        </p:nvSpPr>
        <p:spPr>
          <a:xfrm>
            <a:off x="750544" y="4357414"/>
            <a:ext cx="3024494" cy="46166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一切都是真的！</a:t>
            </a:r>
          </a:p>
        </p:txBody>
      </p:sp>
    </p:spTree>
    <p:extLst>
      <p:ext uri="{BB962C8B-B14F-4D97-AF65-F5344CB8AC3E}">
        <p14:creationId xmlns:p14="http://schemas.microsoft.com/office/powerpoint/2010/main" val="26700382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泛型编程的限制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07518" y="771550"/>
            <a:ext cx="4839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不能用基本类型实例化类型参数</a:t>
            </a:r>
            <a:endParaRPr kumimoji="1" lang="zh-CN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E71211D-4175-974F-9BA8-06E59878A866}"/>
              </a:ext>
            </a:extLst>
          </p:cNvPr>
          <p:cNvGrpSpPr/>
          <p:nvPr/>
        </p:nvGrpSpPr>
        <p:grpSpPr>
          <a:xfrm>
            <a:off x="1050440" y="1484943"/>
            <a:ext cx="3559663" cy="646331"/>
            <a:chOff x="993144" y="1543312"/>
            <a:chExt cx="3559663" cy="64633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CDBD6B6-2851-FA48-B60C-B310B16B8B2F}"/>
                </a:ext>
              </a:extLst>
            </p:cNvPr>
            <p:cNvSpPr txBox="1"/>
            <p:nvPr/>
          </p:nvSpPr>
          <p:spPr>
            <a:xfrm>
              <a:off x="4060364" y="1543312"/>
              <a:ext cx="4924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3600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5FBBAE4-2040-2546-A41E-41B33F564305}"/>
                </a:ext>
              </a:extLst>
            </p:cNvPr>
            <p:cNvSpPr txBox="1"/>
            <p:nvPr/>
          </p:nvSpPr>
          <p:spPr>
            <a:xfrm>
              <a:off x="993144" y="1591375"/>
              <a:ext cx="2587568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 err="1"/>
                <a:t>ArrayList</a:t>
              </a:r>
              <a:r>
                <a:rPr lang="en-US" altLang="zh-CN" dirty="0"/>
                <a:t>&lt;int&gt; list;</a:t>
              </a:r>
              <a:endParaRPr kumimoji="1"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3DEF9D8-0B85-6148-B201-23F311521B99}"/>
              </a:ext>
            </a:extLst>
          </p:cNvPr>
          <p:cNvGrpSpPr/>
          <p:nvPr/>
        </p:nvGrpSpPr>
        <p:grpSpPr>
          <a:xfrm>
            <a:off x="1043091" y="2332489"/>
            <a:ext cx="3528909" cy="646331"/>
            <a:chOff x="1043091" y="2332489"/>
            <a:chExt cx="3528909" cy="646331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FEE94A5-76D5-7E45-BD9B-14B3503D0D57}"/>
                </a:ext>
              </a:extLst>
            </p:cNvPr>
            <p:cNvSpPr txBox="1"/>
            <p:nvPr/>
          </p:nvSpPr>
          <p:spPr>
            <a:xfrm>
              <a:off x="1043091" y="2424823"/>
              <a:ext cx="2465740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/>
                <a:t>Object </a:t>
              </a:r>
              <a:r>
                <a:rPr lang="en-US" altLang="zh-CN" dirty="0">
                  <a:sym typeface="Wingdings" pitchFamily="2" charset="2"/>
                </a:rPr>
                <a:t>  int</a:t>
              </a:r>
              <a:endParaRPr kumimoji="1"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46379EE-325F-D14F-9113-C2CD17D3BC2E}"/>
                </a:ext>
              </a:extLst>
            </p:cNvPr>
            <p:cNvSpPr txBox="1"/>
            <p:nvPr/>
          </p:nvSpPr>
          <p:spPr>
            <a:xfrm>
              <a:off x="4079557" y="2332489"/>
              <a:ext cx="4924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3600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88F7C6DD-2AD2-5B4B-BC20-4AD72A88EEEC}"/>
              </a:ext>
            </a:extLst>
          </p:cNvPr>
          <p:cNvSpPr txBox="1"/>
          <p:nvPr/>
        </p:nvSpPr>
        <p:spPr>
          <a:xfrm>
            <a:off x="307518" y="3288917"/>
            <a:ext cx="5734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不能进行运行时类型查询 </a:t>
            </a:r>
            <a:r>
              <a:rPr lang="en-US" altLang="zh-CN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instanceof</a:t>
            </a:r>
            <a:endParaRPr kumimoji="1" lang="zh-CN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EA0F8A4-3B75-9A4D-8819-5222F2403311}"/>
              </a:ext>
            </a:extLst>
          </p:cNvPr>
          <p:cNvSpPr txBox="1"/>
          <p:nvPr/>
        </p:nvSpPr>
        <p:spPr>
          <a:xfrm>
            <a:off x="982177" y="3922178"/>
            <a:ext cx="5383846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if( list </a:t>
            </a:r>
            <a:r>
              <a:rPr kumimoji="1" lang="en-US" altLang="zh-CN" dirty="0" err="1">
                <a:solidFill>
                  <a:srgbClr val="FF0000"/>
                </a:solidFill>
              </a:rPr>
              <a:t>instanceof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ArrayList</a:t>
            </a:r>
            <a:r>
              <a:rPr kumimoji="1" lang="en-US" altLang="zh-CN" dirty="0"/>
              <a:t>&lt;Student&gt;)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01DD38A-7DD3-D648-B9BA-11AD7D341BEA}"/>
              </a:ext>
            </a:extLst>
          </p:cNvPr>
          <p:cNvSpPr txBox="1"/>
          <p:nvPr/>
        </p:nvSpPr>
        <p:spPr>
          <a:xfrm>
            <a:off x="6486018" y="4176815"/>
            <a:ext cx="492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solidFill>
                  <a:srgbClr val="FF0000"/>
                </a:solidFill>
                <a:latin typeface="Helvetica" pitchFamily="2" charset="0"/>
              </a:rPr>
              <a:t>X</a:t>
            </a:r>
            <a:endParaRPr kumimoji="1" lang="zh-CN" altLang="en-US" sz="3600" dirty="0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C0E7E50-1DCF-E248-B371-8DB5D0B2E5EE}"/>
              </a:ext>
            </a:extLst>
          </p:cNvPr>
          <p:cNvSpPr txBox="1"/>
          <p:nvPr/>
        </p:nvSpPr>
        <p:spPr>
          <a:xfrm>
            <a:off x="4788024" y="2410962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引用类型和原始类型不能转换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D625F43-1F7B-2446-8396-22A78A7918E6}"/>
              </a:ext>
            </a:extLst>
          </p:cNvPr>
          <p:cNvSpPr txBox="1"/>
          <p:nvPr/>
        </p:nvSpPr>
        <p:spPr>
          <a:xfrm>
            <a:off x="955639" y="4514782"/>
            <a:ext cx="5364738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if( list </a:t>
            </a:r>
            <a:r>
              <a:rPr kumimoji="1" lang="en-US" altLang="zh-CN" dirty="0" err="1">
                <a:solidFill>
                  <a:srgbClr val="FF0000"/>
                </a:solidFill>
              </a:rPr>
              <a:t>instanceof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ArrayList</a:t>
            </a:r>
            <a:r>
              <a:rPr kumimoji="1" lang="en-US" altLang="zh-CN" dirty="0"/>
              <a:t>&lt;Teacher&gt;)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5672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18" grpId="0" animBg="1"/>
      <p:bldP spid="20" grpId="0"/>
      <p:bldP spid="21" grpId="0"/>
      <p:bldP spid="2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泛型编程的限制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893E9-7ABB-8A43-80FE-55A9C1DB89A9}"/>
              </a:ext>
            </a:extLst>
          </p:cNvPr>
          <p:cNvSpPr txBox="1"/>
          <p:nvPr/>
        </p:nvSpPr>
        <p:spPr>
          <a:xfrm>
            <a:off x="307518" y="771550"/>
            <a:ext cx="3934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不能创建类型参数的实例</a:t>
            </a:r>
            <a:endParaRPr kumimoji="1" lang="zh-CN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E71211D-4175-974F-9BA8-06E59878A866}"/>
              </a:ext>
            </a:extLst>
          </p:cNvPr>
          <p:cNvGrpSpPr/>
          <p:nvPr/>
        </p:nvGrpSpPr>
        <p:grpSpPr>
          <a:xfrm>
            <a:off x="1050440" y="1484943"/>
            <a:ext cx="3559663" cy="879060"/>
            <a:chOff x="993144" y="1543312"/>
            <a:chExt cx="3559663" cy="879060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CDBD6B6-2851-FA48-B60C-B310B16B8B2F}"/>
                </a:ext>
              </a:extLst>
            </p:cNvPr>
            <p:cNvSpPr txBox="1"/>
            <p:nvPr/>
          </p:nvSpPr>
          <p:spPr>
            <a:xfrm>
              <a:off x="4060364" y="1543312"/>
              <a:ext cx="4924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3600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5FBBAE4-2040-2546-A41E-41B33F564305}"/>
                </a:ext>
              </a:extLst>
            </p:cNvPr>
            <p:cNvSpPr txBox="1"/>
            <p:nvPr/>
          </p:nvSpPr>
          <p:spPr>
            <a:xfrm>
              <a:off x="993144" y="1591375"/>
              <a:ext cx="2716834" cy="83099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 err="1">
                  <a:latin typeface="Helvetica" pitchFamily="2" charset="0"/>
                </a:rPr>
                <a:t>this.first</a:t>
              </a:r>
              <a:r>
                <a:rPr lang="en-US" altLang="zh-CN" dirty="0">
                  <a:latin typeface="Helvetica" pitchFamily="2" charset="0"/>
                </a:rPr>
                <a:t> = new T();</a:t>
              </a:r>
            </a:p>
            <a:p>
              <a:endParaRPr kumimoji="1"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3DEF9D8-0B85-6148-B201-23F311521B99}"/>
              </a:ext>
            </a:extLst>
          </p:cNvPr>
          <p:cNvGrpSpPr/>
          <p:nvPr/>
        </p:nvGrpSpPr>
        <p:grpSpPr>
          <a:xfrm>
            <a:off x="1043091" y="2067694"/>
            <a:ext cx="3221197" cy="646331"/>
            <a:chOff x="1043091" y="2332489"/>
            <a:chExt cx="3221197" cy="646331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FEE94A5-76D5-7E45-BD9B-14B3503D0D57}"/>
                </a:ext>
              </a:extLst>
            </p:cNvPr>
            <p:cNvSpPr txBox="1"/>
            <p:nvPr/>
          </p:nvSpPr>
          <p:spPr>
            <a:xfrm>
              <a:off x="1043091" y="2424823"/>
              <a:ext cx="2149178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/>
                <a:t>T </a:t>
              </a:r>
              <a:r>
                <a:rPr lang="en-US" altLang="zh-CN" dirty="0">
                  <a:sym typeface="Wingdings" pitchFamily="2" charset="2"/>
                </a:rPr>
                <a:t>     Object</a:t>
              </a:r>
              <a:endParaRPr kumimoji="1"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46379EE-325F-D14F-9113-C2CD17D3BC2E}"/>
                </a:ext>
              </a:extLst>
            </p:cNvPr>
            <p:cNvSpPr txBox="1"/>
            <p:nvPr/>
          </p:nvSpPr>
          <p:spPr>
            <a:xfrm>
              <a:off x="4079557" y="2332489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A68AD76D-9089-0F47-A08C-FF262EA1437B}"/>
              </a:ext>
            </a:extLst>
          </p:cNvPr>
          <p:cNvSpPr txBox="1"/>
          <p:nvPr/>
        </p:nvSpPr>
        <p:spPr>
          <a:xfrm>
            <a:off x="939546" y="3740700"/>
            <a:ext cx="54697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latin typeface="+mn-ea"/>
                <a:ea typeface="+mn-ea"/>
              </a:rPr>
              <a:t>一个</a:t>
            </a:r>
            <a:r>
              <a:rPr lang="en-US" altLang="zh-CN" sz="2200" dirty="0">
                <a:latin typeface="+mn-ea"/>
                <a:ea typeface="+mn-ea"/>
              </a:rPr>
              <a:t>Object</a:t>
            </a:r>
            <a:r>
              <a:rPr lang="zh-CN" altLang="en-US" sz="2200" dirty="0">
                <a:latin typeface="+mn-ea"/>
                <a:ea typeface="+mn-ea"/>
              </a:rPr>
              <a:t>对象不能代表一个具体的</a:t>
            </a:r>
            <a:r>
              <a:rPr lang="en-US" altLang="zh-CN" sz="2200" dirty="0">
                <a:latin typeface="+mn-ea"/>
                <a:ea typeface="+mn-ea"/>
              </a:rPr>
              <a:t>T</a:t>
            </a:r>
            <a:r>
              <a:rPr lang="zh-CN" altLang="en-US" sz="2200" dirty="0">
                <a:latin typeface="+mn-ea"/>
                <a:ea typeface="+mn-ea"/>
              </a:rPr>
              <a:t>对象</a:t>
            </a:r>
            <a:endParaRPr kumimoji="1" lang="zh-CN" altLang="en-US" sz="2200" dirty="0">
              <a:latin typeface="+mn-ea"/>
              <a:ea typeface="+mn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900F777-F23E-5A4F-999D-B27D8553ED7C}"/>
              </a:ext>
            </a:extLst>
          </p:cNvPr>
          <p:cNvSpPr txBox="1"/>
          <p:nvPr/>
        </p:nvSpPr>
        <p:spPr>
          <a:xfrm>
            <a:off x="939546" y="2965753"/>
            <a:ext cx="3424335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dirty="0" err="1">
                <a:latin typeface="Helvetica" pitchFamily="2" charset="0"/>
              </a:rPr>
              <a:t>this.first</a:t>
            </a:r>
            <a:r>
              <a:rPr lang="en-US" altLang="zh-CN" dirty="0">
                <a:latin typeface="Helvetica" pitchFamily="2" charset="0"/>
              </a:rPr>
              <a:t> = new Object();</a:t>
            </a:r>
          </a:p>
        </p:txBody>
      </p:sp>
    </p:spTree>
    <p:extLst>
      <p:ext uri="{BB962C8B-B14F-4D97-AF65-F5344CB8AC3E}">
        <p14:creationId xmlns:p14="http://schemas.microsoft.com/office/powerpoint/2010/main" val="1587967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泛型编程的限制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8F7C6DD-2AD2-5B4B-BC20-4AD72A88EEEC}"/>
              </a:ext>
            </a:extLst>
          </p:cNvPr>
          <p:cNvSpPr txBox="1"/>
          <p:nvPr/>
        </p:nvSpPr>
        <p:spPr>
          <a:xfrm>
            <a:off x="414252" y="913718"/>
            <a:ext cx="4532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不能进行创建泛型类型的数组</a:t>
            </a:r>
            <a:endParaRPr kumimoji="1" lang="zh-CN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D4A42C9-90FD-724A-AF00-AF0B2F989E82}"/>
              </a:ext>
            </a:extLst>
          </p:cNvPr>
          <p:cNvSpPr txBox="1"/>
          <p:nvPr/>
        </p:nvSpPr>
        <p:spPr>
          <a:xfrm>
            <a:off x="1050440" y="1554268"/>
            <a:ext cx="6216766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dirty="0">
                <a:latin typeface="Helvetica" pitchFamily="2" charset="0"/>
              </a:rPr>
              <a:t>Pair&lt;String&gt;[] pairs1=new Pair&lt;String&gt;[10];</a:t>
            </a:r>
            <a:r>
              <a:rPr lang="zh-CN" altLang="en-US" dirty="0">
                <a:latin typeface="Helvetica" pitchFamily="2" charset="0"/>
              </a:rPr>
              <a:t> </a:t>
            </a:r>
            <a:endParaRPr kumimoji="1" lang="zh-CN" alt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D9BA894-5666-4246-884F-D2A281716A3B}"/>
              </a:ext>
            </a:extLst>
          </p:cNvPr>
          <p:cNvGrpSpPr/>
          <p:nvPr/>
        </p:nvGrpSpPr>
        <p:grpSpPr>
          <a:xfrm>
            <a:off x="1029258" y="2037023"/>
            <a:ext cx="6154563" cy="646331"/>
            <a:chOff x="1071984" y="-790640"/>
            <a:chExt cx="6154563" cy="646331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42A0DE5-CE8C-FE4B-B47E-6F40992E9424}"/>
                </a:ext>
              </a:extLst>
            </p:cNvPr>
            <p:cNvSpPr txBox="1"/>
            <p:nvPr/>
          </p:nvSpPr>
          <p:spPr>
            <a:xfrm>
              <a:off x="7041816" y="-790640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E5C5B5A-A02B-EB4F-856F-04E156FD22C5}"/>
                </a:ext>
              </a:extLst>
            </p:cNvPr>
            <p:cNvSpPr txBox="1"/>
            <p:nvPr/>
          </p:nvSpPr>
          <p:spPr>
            <a:xfrm>
              <a:off x="1071984" y="-698306"/>
              <a:ext cx="3632726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Helvetica" pitchFamily="2" charset="0"/>
                </a:rPr>
                <a:t>Object[] </a:t>
              </a:r>
              <a:r>
                <a:rPr lang="en-US" altLang="zh-CN" dirty="0" err="1">
                  <a:latin typeface="Helvetica" pitchFamily="2" charset="0"/>
                </a:rPr>
                <a:t>objarray</a:t>
              </a:r>
              <a:r>
                <a:rPr lang="en-US" altLang="zh-CN" dirty="0">
                  <a:latin typeface="Helvetica" pitchFamily="2" charset="0"/>
                </a:rPr>
                <a:t>=pairs1;</a:t>
              </a:r>
              <a:r>
                <a:rPr lang="zh-CN" altLang="en-US" dirty="0">
                  <a:latin typeface="Helvetica" pitchFamily="2" charset="0"/>
                </a:rPr>
                <a:t> </a:t>
              </a:r>
              <a:endParaRPr kumimoji="1" lang="zh-CN" altLang="en-US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3EDB731-33F2-E145-A426-FFC4DCEABB9D}"/>
              </a:ext>
            </a:extLst>
          </p:cNvPr>
          <p:cNvGrpSpPr/>
          <p:nvPr/>
        </p:nvGrpSpPr>
        <p:grpSpPr>
          <a:xfrm>
            <a:off x="1029258" y="2648219"/>
            <a:ext cx="6154563" cy="646331"/>
            <a:chOff x="1071984" y="-790640"/>
            <a:chExt cx="6154563" cy="646331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3156927-557D-7A4D-B36C-16D73B5FB53F}"/>
                </a:ext>
              </a:extLst>
            </p:cNvPr>
            <p:cNvSpPr txBox="1"/>
            <p:nvPr/>
          </p:nvSpPr>
          <p:spPr>
            <a:xfrm>
              <a:off x="7041816" y="-790640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36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A3BB612-BABE-E943-819D-EB6A5C575160}"/>
                </a:ext>
              </a:extLst>
            </p:cNvPr>
            <p:cNvSpPr txBox="1"/>
            <p:nvPr/>
          </p:nvSpPr>
          <p:spPr>
            <a:xfrm>
              <a:off x="1071984" y="-698306"/>
              <a:ext cx="5583580" cy="46166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Helvetica" pitchFamily="2" charset="0"/>
                </a:rPr>
                <a:t>Pair&lt;Student&gt; o=new Pair&lt;Student&gt;();</a:t>
              </a:r>
              <a:r>
                <a:rPr lang="zh-CN" altLang="en-US" dirty="0">
                  <a:latin typeface="Helvetica" pitchFamily="2" charset="0"/>
                </a:rPr>
                <a:t> </a:t>
              </a:r>
              <a:endParaRPr kumimoji="1" lang="zh-CN" altLang="en-US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9593F7C-40F2-0948-87D3-B6ED73AA4EE7}"/>
              </a:ext>
            </a:extLst>
          </p:cNvPr>
          <p:cNvGrpSpPr/>
          <p:nvPr/>
        </p:nvGrpSpPr>
        <p:grpSpPr>
          <a:xfrm>
            <a:off x="1029258" y="4019170"/>
            <a:ext cx="7531265" cy="523220"/>
            <a:chOff x="1002379" y="3998948"/>
            <a:chExt cx="7531265" cy="523220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F57F153-E1DE-1144-9559-988D09C06B89}"/>
                </a:ext>
              </a:extLst>
            </p:cNvPr>
            <p:cNvSpPr txBox="1"/>
            <p:nvPr/>
          </p:nvSpPr>
          <p:spPr>
            <a:xfrm>
              <a:off x="1002379" y="4014338"/>
              <a:ext cx="678185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latin typeface="+mn-ea"/>
                  <a:ea typeface="+mn-ea"/>
                </a:rPr>
                <a:t>一个</a:t>
              </a:r>
              <a:r>
                <a:rPr lang="en-US" altLang="zh-CN" sz="2200" dirty="0">
                  <a:latin typeface="+mn-ea"/>
                  <a:ea typeface="+mn-ea"/>
                </a:rPr>
                <a:t>Pair&lt;String&gt;</a:t>
              </a:r>
              <a:r>
                <a:rPr lang="zh-CN" altLang="en-US" sz="2200" dirty="0">
                  <a:latin typeface="+mn-ea"/>
                  <a:ea typeface="+mn-ea"/>
                </a:rPr>
                <a:t> 数组可以包含</a:t>
              </a:r>
              <a:r>
                <a:rPr lang="en-US" altLang="zh-CN" sz="2200" dirty="0">
                  <a:latin typeface="+mn-ea"/>
                  <a:ea typeface="+mn-ea"/>
                </a:rPr>
                <a:t>Pair&lt;Student&gt;</a:t>
              </a:r>
              <a:r>
                <a:rPr lang="zh-CN" altLang="en-US" sz="2200" dirty="0">
                  <a:latin typeface="+mn-ea"/>
                  <a:ea typeface="+mn-ea"/>
                </a:rPr>
                <a:t>对象</a:t>
              </a:r>
              <a:endParaRPr kumimoji="1" lang="zh-CN" altLang="en-US" sz="2200" dirty="0">
                <a:latin typeface="+mn-ea"/>
                <a:ea typeface="+mn-ea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CF79F57-FE8A-0D49-A8F2-2F6E7733E3D6}"/>
                </a:ext>
              </a:extLst>
            </p:cNvPr>
            <p:cNvSpPr txBox="1"/>
            <p:nvPr/>
          </p:nvSpPr>
          <p:spPr>
            <a:xfrm>
              <a:off x="8110130" y="3998948"/>
              <a:ext cx="4235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solidFill>
                    <a:srgbClr val="FF0000"/>
                  </a:solidFill>
                  <a:latin typeface="Helvetica" pitchFamily="2" charset="0"/>
                </a:rPr>
                <a:t>X</a:t>
              </a:r>
              <a:endParaRPr kumimoji="1" lang="zh-CN" altLang="en-US" sz="28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A2AD7191-D9A4-FF48-9D99-35BB4E1E00CF}"/>
              </a:ext>
            </a:extLst>
          </p:cNvPr>
          <p:cNvSpPr/>
          <p:nvPr/>
        </p:nvSpPr>
        <p:spPr>
          <a:xfrm>
            <a:off x="1050440" y="3336846"/>
            <a:ext cx="20762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Helvetica" pitchFamily="2" charset="0"/>
              </a:rPr>
              <a:t>objarray</a:t>
            </a:r>
            <a:r>
              <a:rPr lang="en-US" altLang="zh-CN" dirty="0">
                <a:latin typeface="Helvetica" pitchFamily="2" charset="0"/>
              </a:rPr>
              <a:t>[0]=o;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6D1BC6E-A0EE-0A47-91B0-36D75806C4C9}"/>
              </a:ext>
            </a:extLst>
          </p:cNvPr>
          <p:cNvSpPr txBox="1"/>
          <p:nvPr/>
        </p:nvSpPr>
        <p:spPr>
          <a:xfrm>
            <a:off x="7907619" y="1532623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>
                <a:solidFill>
                  <a:srgbClr val="FF0000"/>
                </a:solidFill>
                <a:latin typeface="Helvetica" pitchFamily="2" charset="0"/>
              </a:rPr>
              <a:t>X</a:t>
            </a:r>
            <a:endParaRPr kumimoji="1" lang="zh-CN" altLang="en-US" sz="3200" dirty="0">
              <a:solidFill>
                <a:srgbClr val="FF0000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324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1" grpId="0"/>
      <p:bldP spid="2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554461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 泛型编程的限制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8F7C6DD-2AD2-5B4B-BC20-4AD72A88EEEC}"/>
              </a:ext>
            </a:extLst>
          </p:cNvPr>
          <p:cNvSpPr txBox="1"/>
          <p:nvPr/>
        </p:nvSpPr>
        <p:spPr>
          <a:xfrm>
            <a:off x="414252" y="913718"/>
            <a:ext cx="3916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静态上下文类型变量无效</a:t>
            </a:r>
            <a:endParaRPr kumimoji="1" lang="zh-CN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6D1BC6E-A0EE-0A47-91B0-36D75806C4C9}"/>
              </a:ext>
            </a:extLst>
          </p:cNvPr>
          <p:cNvSpPr txBox="1"/>
          <p:nvPr/>
        </p:nvSpPr>
        <p:spPr>
          <a:xfrm>
            <a:off x="6372200" y="1835753"/>
            <a:ext cx="5613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>
                <a:solidFill>
                  <a:srgbClr val="FF0000"/>
                </a:solidFill>
                <a:latin typeface="Helvetica" pitchFamily="2" charset="0"/>
              </a:rPr>
              <a:t>X</a:t>
            </a:r>
            <a:endParaRPr kumimoji="1" lang="zh-CN" altLang="en-US" sz="4400" dirty="0">
              <a:solidFill>
                <a:srgbClr val="FF0000"/>
              </a:solidFill>
              <a:latin typeface="Helvetica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1EB56F-3978-2F4D-B84F-E77966BE7D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93850"/>
            <a:ext cx="5283200" cy="9779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7B4378F-4A66-BC49-B3D5-BF972591819B}"/>
              </a:ext>
            </a:extLst>
          </p:cNvPr>
          <p:cNvSpPr txBox="1"/>
          <p:nvPr/>
        </p:nvSpPr>
        <p:spPr>
          <a:xfrm>
            <a:off x="899592" y="2946413"/>
            <a:ext cx="4121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Helvetica" pitchFamily="2" charset="0"/>
              </a:rPr>
              <a:t>Pair&lt;String&gt;. </a:t>
            </a:r>
            <a:r>
              <a:rPr lang="en-US" altLang="zh-CN" dirty="0" err="1">
                <a:latin typeface="Helvetica" pitchFamily="2" charset="0"/>
              </a:rPr>
              <a:t>singleInstance</a:t>
            </a:r>
            <a:r>
              <a:rPr lang="en-US" altLang="zh-CN" dirty="0">
                <a:latin typeface="Helvetica" pitchFamily="2" charset="0"/>
              </a:rPr>
              <a:t>;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B982992-6D95-7846-9936-DF476B834872}"/>
              </a:ext>
            </a:extLst>
          </p:cNvPr>
          <p:cNvSpPr txBox="1"/>
          <p:nvPr/>
        </p:nvSpPr>
        <p:spPr>
          <a:xfrm>
            <a:off x="899592" y="3768118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" pitchFamily="2" charset="0"/>
              </a:rPr>
              <a:t>Pair&lt;Student&gt;. </a:t>
            </a:r>
            <a:r>
              <a:rPr lang="en-US" altLang="zh-CN" dirty="0" err="1">
                <a:latin typeface="Helvetica" pitchFamily="2" charset="0"/>
              </a:rPr>
              <a:t>singleInstance</a:t>
            </a:r>
            <a:endParaRPr lang="en-US" altLang="zh-CN" dirty="0">
              <a:latin typeface="Helvetica" pitchFamily="2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2C40DA0-186B-B248-91A2-4372A1981C1A}"/>
              </a:ext>
            </a:extLst>
          </p:cNvPr>
          <p:cNvGrpSpPr/>
          <p:nvPr/>
        </p:nvGrpSpPr>
        <p:grpSpPr>
          <a:xfrm>
            <a:off x="5508104" y="3162622"/>
            <a:ext cx="3664023" cy="977900"/>
            <a:chOff x="5508104" y="3162622"/>
            <a:chExt cx="3664023" cy="977900"/>
          </a:xfrm>
        </p:grpSpPr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id="{3FB8F8D0-1636-BF41-A970-71138CDF69AA}"/>
                </a:ext>
              </a:extLst>
            </p:cNvPr>
            <p:cNvSpPr/>
            <p:nvPr/>
          </p:nvSpPr>
          <p:spPr bwMode="auto">
            <a:xfrm>
              <a:off x="5508104" y="3162622"/>
              <a:ext cx="432048" cy="977900"/>
            </a:xfrm>
            <a:prstGeom prst="rightBrac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00137C-AA19-3045-B1F8-0A434C5C0D38}"/>
                </a:ext>
              </a:extLst>
            </p:cNvPr>
            <p:cNvSpPr txBox="1"/>
            <p:nvPr/>
          </p:nvSpPr>
          <p:spPr>
            <a:xfrm>
              <a:off x="5940152" y="3408078"/>
              <a:ext cx="3231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同一个 </a:t>
              </a:r>
              <a:r>
                <a:rPr lang="en-US" altLang="zh-CN" dirty="0" err="1">
                  <a:latin typeface="Helvetica" pitchFamily="2" charset="0"/>
                </a:rPr>
                <a:t>singleInstance</a:t>
              </a:r>
              <a:r>
                <a:rPr kumimoji="1" lang="zh-CN" altLang="en-US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804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9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61305"/>
            <a:ext cx="2664296" cy="49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类型转换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B9A21E9-F39F-A7C7-C7B0-663309B5C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30225"/>
            <a:ext cx="3312368" cy="195612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F2B0747-9414-6F21-6682-4723A7A3C759}"/>
              </a:ext>
            </a:extLst>
          </p:cNvPr>
          <p:cNvSpPr txBox="1"/>
          <p:nvPr/>
        </p:nvSpPr>
        <p:spPr>
          <a:xfrm>
            <a:off x="7236296" y="3455625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//</a:t>
            </a:r>
            <a:r>
              <a:rPr kumimoji="1" lang="zh-CN" altLang="en-US" b="1" dirty="0">
                <a:solidFill>
                  <a:srgbClr val="FF0000"/>
                </a:solidFill>
              </a:rPr>
              <a:t>向上转型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97AE748-1AC4-E164-973B-8A9C5F891582}"/>
              </a:ext>
            </a:extLst>
          </p:cNvPr>
          <p:cNvSpPr txBox="1"/>
          <p:nvPr/>
        </p:nvSpPr>
        <p:spPr>
          <a:xfrm>
            <a:off x="7229883" y="4155926"/>
            <a:ext cx="1592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//</a:t>
            </a:r>
            <a:r>
              <a:rPr kumimoji="1" lang="zh-CN" altLang="en-US" b="1" dirty="0">
                <a:solidFill>
                  <a:srgbClr val="FF0000"/>
                </a:solidFill>
              </a:rPr>
              <a:t>向下转型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82D7C5E-99B4-F8EF-4590-3351B1799392}"/>
              </a:ext>
            </a:extLst>
          </p:cNvPr>
          <p:cNvSpPr txBox="1"/>
          <p:nvPr/>
        </p:nvSpPr>
        <p:spPr>
          <a:xfrm>
            <a:off x="5558027" y="1226210"/>
            <a:ext cx="2835071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强制类型转换</a:t>
            </a:r>
            <a:endParaRPr lang="en-US" altLang="zh-CN" dirty="0"/>
          </a:p>
          <a:p>
            <a:pPr algn="ctr"/>
            <a:r>
              <a:rPr kumimoji="1" lang="en-US" altLang="zh-CN" dirty="0" err="1"/>
              <a:t>Class</a:t>
            </a:r>
            <a:r>
              <a:rPr lang="en-US" altLang="zh-CN" dirty="0" err="1"/>
              <a:t>A</a:t>
            </a:r>
            <a:r>
              <a:rPr lang="zh-CN" altLang="en-US" dirty="0"/>
              <a:t> </a:t>
            </a:r>
            <a:r>
              <a:rPr lang="en-US" altLang="zh-CN" dirty="0"/>
              <a:t>a=(</a:t>
            </a:r>
            <a:r>
              <a:rPr lang="en-US" altLang="zh-CN" dirty="0" err="1"/>
              <a:t>ClassA</a:t>
            </a:r>
            <a:r>
              <a:rPr lang="en-US" altLang="zh-CN" dirty="0"/>
              <a:t>)b;</a:t>
            </a:r>
            <a:endParaRPr kumimoji="1"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F058FC5-966E-5B54-AD96-F5932B3652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21" y="2924655"/>
            <a:ext cx="6781800" cy="2197100"/>
          </a:xfrm>
          <a:prstGeom prst="rect">
            <a:avLst/>
          </a:prstGeom>
        </p:spPr>
      </p:pic>
      <p:cxnSp>
        <p:nvCxnSpPr>
          <p:cNvPr id="9" name="曲线连接符 8">
            <a:extLst>
              <a:ext uri="{FF2B5EF4-FFF2-40B4-BE49-F238E27FC236}">
                <a16:creationId xmlns:a16="http://schemas.microsoft.com/office/drawing/2014/main" id="{5332E335-1A8E-91F5-7EEE-ADF36E426215}"/>
              </a:ext>
            </a:extLst>
          </p:cNvPr>
          <p:cNvCxnSpPr>
            <a:stCxn id="17" idx="2"/>
          </p:cNvCxnSpPr>
          <p:nvPr/>
        </p:nvCxnSpPr>
        <p:spPr bwMode="auto">
          <a:xfrm rot="5400000">
            <a:off x="4184363" y="1652757"/>
            <a:ext cx="2386751" cy="3195651"/>
          </a:xfrm>
          <a:prstGeom prst="curvedConnector2">
            <a:avLst/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曲线连接符 11">
            <a:extLst>
              <a:ext uri="{FF2B5EF4-FFF2-40B4-BE49-F238E27FC236}">
                <a16:creationId xmlns:a16="http://schemas.microsoft.com/office/drawing/2014/main" id="{B71CE3AE-987F-B64E-7EA0-B18FF321120D}"/>
              </a:ext>
            </a:extLst>
          </p:cNvPr>
          <p:cNvCxnSpPr>
            <a:stCxn id="17" idx="2"/>
          </p:cNvCxnSpPr>
          <p:nvPr/>
        </p:nvCxnSpPr>
        <p:spPr bwMode="auto">
          <a:xfrm rot="5400000">
            <a:off x="4040347" y="1796773"/>
            <a:ext cx="2674783" cy="3195651"/>
          </a:xfrm>
          <a:prstGeom prst="curvedConnector2">
            <a:avLst/>
          </a:prstGeom>
          <a:solidFill>
            <a:schemeClr val="accent1"/>
          </a:solidFill>
          <a:ln w="28575" cap="flat" cmpd="sng" algn="ctr">
            <a:solidFill>
              <a:srgbClr val="FF3399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椭圆形标注 12">
            <a:extLst>
              <a:ext uri="{FF2B5EF4-FFF2-40B4-BE49-F238E27FC236}">
                <a16:creationId xmlns:a16="http://schemas.microsoft.com/office/drawing/2014/main" id="{EE6F599D-4E95-C3E7-DC3F-4BFA400E15C3}"/>
              </a:ext>
            </a:extLst>
          </p:cNvPr>
          <p:cNvSpPr/>
          <p:nvPr/>
        </p:nvSpPr>
        <p:spPr bwMode="auto">
          <a:xfrm>
            <a:off x="5724128" y="4477862"/>
            <a:ext cx="2835070" cy="542160"/>
          </a:xfrm>
          <a:prstGeom prst="wedgeEllipseCallout">
            <a:avLst>
              <a:gd name="adj1" fmla="val -128355"/>
              <a:gd name="adj2" fmla="val 132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Cat cannot be cast to Dog</a:t>
            </a:r>
            <a:endParaRPr kumimoji="1" lang="zh-CN" altLang="en-US" sz="1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953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6F804FB0-93CD-1D47-BB5D-AB24B9491ECB}"/>
              </a:ext>
            </a:extLst>
          </p:cNvPr>
          <p:cNvSpPr txBox="1"/>
          <p:nvPr/>
        </p:nvSpPr>
        <p:spPr>
          <a:xfrm>
            <a:off x="381978" y="1422919"/>
            <a:ext cx="4968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Helvetica" pitchFamily="2" charset="0"/>
              </a:rPr>
              <a:t>向上转型是安全的</a:t>
            </a:r>
            <a:endParaRPr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kumimoji="1" lang="zh-CN" altLang="en-US" sz="2000" dirty="0">
                <a:latin typeface="Helvetica" pitchFamily="2" charset="0"/>
              </a:rPr>
              <a:t>如</a:t>
            </a:r>
            <a:r>
              <a:rPr lang="en-US" altLang="zh-CN" sz="2000" dirty="0">
                <a:latin typeface="Helvetica" pitchFamily="2" charset="0"/>
              </a:rPr>
              <a:t>:   </a:t>
            </a:r>
            <a:r>
              <a:rPr kumimoji="1" lang="en-US" altLang="zh-CN" sz="2000" dirty="0" err="1">
                <a:latin typeface="Helvetica" pitchFamily="2" charset="0"/>
              </a:rPr>
              <a:t>ClassB</a:t>
            </a:r>
            <a:r>
              <a:rPr kumimoji="1" lang="en-US" altLang="zh-CN" sz="2000" dirty="0">
                <a:latin typeface="Helvetica" pitchFamily="2" charset="0"/>
              </a:rPr>
              <a:t>  </a:t>
            </a:r>
            <a:r>
              <a:rPr lang="en-US" altLang="zh-CN" sz="2000" dirty="0">
                <a:latin typeface="Helvetica" pitchFamily="2" charset="0"/>
              </a:rPr>
              <a:t>b</a:t>
            </a:r>
            <a:r>
              <a:rPr kumimoji="1" lang="en-US" altLang="zh-CN" sz="2000" dirty="0">
                <a:latin typeface="Helvetica" pitchFamily="2" charset="0"/>
              </a:rPr>
              <a:t>=new </a:t>
            </a:r>
            <a:r>
              <a:rPr lang="en-US" altLang="zh-CN" sz="2000" dirty="0" err="1">
                <a:latin typeface="Helvetica" pitchFamily="2" charset="0"/>
              </a:rPr>
              <a:t>ClassB</a:t>
            </a:r>
            <a:r>
              <a:rPr kumimoji="1" lang="en-US" altLang="zh-CN" sz="2000" dirty="0">
                <a:latin typeface="Helvetica" pitchFamily="2" charset="0"/>
              </a:rPr>
              <a:t>();</a:t>
            </a: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en-US" altLang="zh-CN" sz="2000" dirty="0">
                <a:latin typeface="Helvetica" pitchFamily="2" charset="0"/>
              </a:rPr>
              <a:t>        </a:t>
            </a:r>
            <a:r>
              <a:rPr lang="en-US" altLang="zh-CN" sz="2000" dirty="0" err="1">
                <a:latin typeface="Helvetica" pitchFamily="2" charset="0"/>
              </a:rPr>
              <a:t>ClassA</a:t>
            </a:r>
            <a:r>
              <a:rPr lang="en-US" altLang="zh-CN" sz="2000" dirty="0">
                <a:latin typeface="Helvetica" pitchFamily="2" charset="0"/>
              </a:rPr>
              <a:t>  a=b;   //</a:t>
            </a:r>
            <a:r>
              <a:rPr lang="en-US" altLang="zh-CN" sz="2000" dirty="0">
                <a:solidFill>
                  <a:schemeClr val="accent2"/>
                </a:solidFill>
                <a:latin typeface="Helvetica" pitchFamily="2" charset="0"/>
              </a:rPr>
              <a:t>upcasting</a:t>
            </a:r>
          </a:p>
          <a:p>
            <a:endParaRPr kumimoji="1" lang="en-US" altLang="zh-CN" sz="2000" dirty="0">
              <a:latin typeface="Helvetica" pitchFamily="2" charset="0"/>
            </a:endParaRPr>
          </a:p>
          <a:p>
            <a:endParaRPr lang="en-US" altLang="zh-CN" sz="2000" dirty="0">
              <a:latin typeface="Helvetica" pitchFamily="2" charset="0"/>
            </a:endParaRPr>
          </a:p>
          <a:p>
            <a:r>
              <a:rPr lang="zh-CN" altLang="en-US" sz="2000" dirty="0">
                <a:latin typeface="Helvetica" pitchFamily="2" charset="0"/>
              </a:rPr>
              <a:t>向上转型有利于编写更通用的代码。</a:t>
            </a:r>
            <a:endParaRPr kumimoji="1" lang="en-US" altLang="zh-CN" sz="2000" dirty="0">
              <a:latin typeface="Helvetica" pitchFamily="2" charset="0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3A45BCAE-3203-BC4E-BA60-32BFC3C72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347614"/>
            <a:ext cx="2595488" cy="270515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27197CB-987B-4044-B213-72A94FF66180}"/>
              </a:ext>
            </a:extLst>
          </p:cNvPr>
          <p:cNvSpPr txBox="1"/>
          <p:nvPr/>
        </p:nvSpPr>
        <p:spPr>
          <a:xfrm>
            <a:off x="1187624" y="61305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安全转型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A0CD512-17F7-444C-BB1C-D85A8888E34F}"/>
              </a:ext>
            </a:extLst>
          </p:cNvPr>
          <p:cNvSpPr txBox="1"/>
          <p:nvPr/>
        </p:nvSpPr>
        <p:spPr>
          <a:xfrm>
            <a:off x="655460" y="756127"/>
            <a:ext cx="3207929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喜鹊是一只鸟 （</a:t>
            </a:r>
            <a:r>
              <a:rPr kumimoji="1" lang="en-US" altLang="zh-CN" dirty="0"/>
              <a:t>is</a:t>
            </a:r>
            <a:r>
              <a:rPr lang="en-US" altLang="zh-CN" dirty="0"/>
              <a:t>-</a:t>
            </a:r>
            <a:r>
              <a:rPr kumimoji="1" lang="en-US" altLang="zh-CN" dirty="0"/>
              <a:t>a</a:t>
            </a:r>
            <a:r>
              <a:rPr kumimoji="1"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20860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A45BCAE-3203-BC4E-BA60-32BFC3C72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347614"/>
            <a:ext cx="2595488" cy="270515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27197CB-987B-4044-B213-72A94FF66180}"/>
              </a:ext>
            </a:extLst>
          </p:cNvPr>
          <p:cNvSpPr txBox="1"/>
          <p:nvPr/>
        </p:nvSpPr>
        <p:spPr>
          <a:xfrm>
            <a:off x="1187624" y="61305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安全转型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C9755C-CDCC-5A41-84F2-16FA864012D5}"/>
              </a:ext>
            </a:extLst>
          </p:cNvPr>
          <p:cNvSpPr txBox="1"/>
          <p:nvPr/>
        </p:nvSpPr>
        <p:spPr>
          <a:xfrm>
            <a:off x="358532" y="1347614"/>
            <a:ext cx="49685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向下转型不安全；</a:t>
            </a:r>
            <a:endParaRPr lang="en-US" altLang="zh-CN" sz="1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1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kumimoji="1"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如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: </a:t>
            </a:r>
            <a:r>
              <a:rPr kumimoji="1"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ClassA</a:t>
            </a:r>
            <a:r>
              <a:rPr kumimoji="1"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a1=new 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ClassB</a:t>
            </a:r>
            <a:r>
              <a:rPr kumimoji="1"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();</a:t>
            </a:r>
          </a:p>
          <a:p>
            <a:endParaRPr lang="en-US" altLang="zh-CN" sz="1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ClassA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a2=new 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ClassC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();</a:t>
            </a:r>
            <a:endParaRPr lang="en-US" altLang="zh-CN" sz="1800" dirty="0">
              <a:solidFill>
                <a:schemeClr val="accent2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kumimoji="1"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</a:p>
          <a:p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 </a:t>
            </a:r>
            <a:r>
              <a:rPr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ClassB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b1=(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ClassB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) a1; //OK</a:t>
            </a:r>
          </a:p>
          <a:p>
            <a:r>
              <a:rPr kumimoji="1"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</a:p>
          <a:p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ClassB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 b2=(</a:t>
            </a:r>
            <a:r>
              <a:rPr lang="en-US" altLang="zh-CN" sz="1800" dirty="0" err="1">
                <a:latin typeface="SimHei" panose="02010609060101010101" pitchFamily="49" charset="-122"/>
                <a:ea typeface="SimHei" panose="02010609060101010101" pitchFamily="49" charset="-122"/>
              </a:rPr>
              <a:t>ClassB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) a2; //</a:t>
            </a:r>
            <a:r>
              <a:rPr lang="en-US" altLang="zh-CN" sz="1800" dirty="0">
                <a:solidFill>
                  <a:srgbClr val="C000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Error!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461AA4-9351-0449-B876-CBB8D49A383A}"/>
              </a:ext>
            </a:extLst>
          </p:cNvPr>
          <p:cNvSpPr txBox="1"/>
          <p:nvPr/>
        </p:nvSpPr>
        <p:spPr>
          <a:xfrm>
            <a:off x="655460" y="756127"/>
            <a:ext cx="2432076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鸟不一定是喜鹊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9C595B-43CB-8B4D-A932-CCEFC1B0D425}"/>
              </a:ext>
            </a:extLst>
          </p:cNvPr>
          <p:cNvSpPr txBox="1"/>
          <p:nvPr/>
        </p:nvSpPr>
        <p:spPr>
          <a:xfrm>
            <a:off x="3203848" y="4390964"/>
            <a:ext cx="3262432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如何</a:t>
            </a:r>
            <a:r>
              <a:rPr lang="zh-CN" altLang="en-US" dirty="0"/>
              <a:t>判断</a:t>
            </a:r>
            <a:r>
              <a:rPr kumimoji="1" lang="zh-CN" altLang="en-US" dirty="0"/>
              <a:t>对象的类型？</a:t>
            </a:r>
          </a:p>
        </p:txBody>
      </p:sp>
    </p:spTree>
    <p:extLst>
      <p:ext uri="{BB962C8B-B14F-4D97-AF65-F5344CB8AC3E}">
        <p14:creationId xmlns:p14="http://schemas.microsoft.com/office/powerpoint/2010/main" val="2991020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6F804FB0-93CD-1D47-BB5D-AB24B9491ECB}"/>
              </a:ext>
            </a:extLst>
          </p:cNvPr>
          <p:cNvSpPr txBox="1"/>
          <p:nvPr/>
        </p:nvSpPr>
        <p:spPr>
          <a:xfrm>
            <a:off x="1259632" y="215609"/>
            <a:ext cx="81848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000" b="1" dirty="0" err="1">
                <a:solidFill>
                  <a:srgbClr val="FF0000"/>
                </a:solidFill>
                <a:latin typeface="Helvetica" pitchFamily="2" charset="0"/>
                <a:ea typeface="+mn-ea"/>
              </a:rPr>
              <a:t>instanceof</a:t>
            </a:r>
            <a:r>
              <a:rPr lang="en-US" altLang="zh-CN" sz="2000" dirty="0">
                <a:latin typeface="Helvetica" pitchFamily="2" charset="0"/>
                <a:ea typeface="+mn-ea"/>
              </a:rPr>
              <a:t>  </a:t>
            </a:r>
            <a:r>
              <a:rPr lang="zh-CN" altLang="en-US" sz="2000" dirty="0">
                <a:latin typeface="Helvetica" pitchFamily="2" charset="0"/>
                <a:ea typeface="+mn-ea"/>
              </a:rPr>
              <a:t>算符</a:t>
            </a:r>
            <a:r>
              <a:rPr lang="en-US" altLang="zh-CN" sz="2000" dirty="0">
                <a:latin typeface="Helvetica" pitchFamily="2" charset="0"/>
                <a:ea typeface="+mn-ea"/>
              </a:rPr>
              <a:t>:  </a:t>
            </a:r>
            <a:r>
              <a:rPr lang="zh-CN" altLang="en-US" sz="2000" dirty="0">
                <a:latin typeface="Helvetica" pitchFamily="2" charset="0"/>
                <a:ea typeface="+mn-ea"/>
              </a:rPr>
              <a:t>判断一个对象是否是一个类的实例</a:t>
            </a:r>
            <a:endParaRPr lang="en-US" altLang="zh-CN" sz="2000" dirty="0">
              <a:latin typeface="Helvetica" pitchFamily="2" charset="0"/>
              <a:ea typeface="+mn-ea"/>
            </a:endParaRPr>
          </a:p>
          <a:p>
            <a:r>
              <a:rPr lang="zh-CN" altLang="en-US" sz="2000" dirty="0">
                <a:latin typeface="Helvetica" pitchFamily="2" charset="0"/>
                <a:ea typeface="+mn-ea"/>
              </a:rPr>
              <a:t>      </a:t>
            </a:r>
            <a:endParaRPr lang="en-US" altLang="zh-CN" sz="2000" dirty="0">
              <a:latin typeface="Helvetica" pitchFamily="2" charset="0"/>
              <a:ea typeface="+mn-ea"/>
            </a:endParaRPr>
          </a:p>
          <a:p>
            <a:endParaRPr lang="en-US" altLang="zh-CN" sz="2000" dirty="0">
              <a:latin typeface="Helvetica" pitchFamily="2" charset="0"/>
              <a:ea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3CD30D-8681-084A-AA2A-A4C75C05271F}"/>
              </a:ext>
            </a:extLst>
          </p:cNvPr>
          <p:cNvSpPr txBox="1"/>
          <p:nvPr/>
        </p:nvSpPr>
        <p:spPr>
          <a:xfrm>
            <a:off x="899592" y="3196354"/>
            <a:ext cx="1496288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true</a:t>
            </a:r>
          </a:p>
          <a:p>
            <a:r>
              <a:rPr lang="en-US" altLang="zh-CN" dirty="0"/>
              <a:t>true</a:t>
            </a:r>
          </a:p>
          <a:p>
            <a:r>
              <a:rPr lang="en-US" altLang="zh-CN" dirty="0"/>
              <a:t>false</a:t>
            </a:r>
          </a:p>
          <a:p>
            <a:r>
              <a:rPr lang="en-US" altLang="zh-CN" dirty="0"/>
              <a:t>false</a:t>
            </a:r>
          </a:p>
          <a:p>
            <a:pPr algn="ctr"/>
            <a:r>
              <a:rPr kumimoji="1" lang="en-US" altLang="zh-CN" dirty="0"/>
              <a:t>  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1A461EC-DA50-A747-BBD6-E4A758CFA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246" y="1707654"/>
            <a:ext cx="2268128" cy="211413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BF50C7F-E470-D84A-9530-FD91E2E605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63" y="1582253"/>
            <a:ext cx="5619944" cy="1608804"/>
          </a:xfrm>
          <a:prstGeom prst="rect">
            <a:avLst/>
          </a:prstGeom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DE04774A-9988-6E17-79E5-E3F004CC5ED9}"/>
              </a:ext>
            </a:extLst>
          </p:cNvPr>
          <p:cNvSpPr/>
          <p:nvPr/>
        </p:nvSpPr>
        <p:spPr bwMode="auto">
          <a:xfrm>
            <a:off x="2772694" y="3919175"/>
            <a:ext cx="6120680" cy="914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向下转型时，通过</a:t>
            </a:r>
            <a:r>
              <a:rPr lang="en-US" altLang="zh-CN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instanceof</a:t>
            </a: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判断转型的合法性，</a:t>
            </a:r>
            <a:r>
              <a:rPr kumimoji="1" lang="zh-CN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避免运行时异常！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17D31D7-C0D1-625D-4726-8C2DDF97DC34}"/>
              </a:ext>
            </a:extLst>
          </p:cNvPr>
          <p:cNvSpPr txBox="1"/>
          <p:nvPr/>
        </p:nvSpPr>
        <p:spPr>
          <a:xfrm>
            <a:off x="2123728" y="866990"/>
            <a:ext cx="5006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(</a:t>
            </a:r>
            <a:r>
              <a:rPr lang="en-US" altLang="zh-CN" b="1" dirty="0" err="1">
                <a:solidFill>
                  <a:srgbClr val="0070C0"/>
                </a:solidFill>
              </a:rPr>
              <a:t>O</a:t>
            </a:r>
            <a:r>
              <a:rPr kumimoji="1" lang="en-US" altLang="zh-CN" b="1" dirty="0" err="1">
                <a:solidFill>
                  <a:srgbClr val="0070C0"/>
                </a:solidFill>
              </a:rPr>
              <a:t>bjectName</a:t>
            </a:r>
            <a:r>
              <a:rPr kumimoji="1" lang="zh-CN" altLang="en-US" b="1" dirty="0"/>
              <a:t> </a:t>
            </a:r>
            <a:r>
              <a:rPr kumimoji="1" lang="en-US" altLang="zh-CN" b="1" dirty="0" err="1">
                <a:solidFill>
                  <a:srgbClr val="FF0000"/>
                </a:solidFill>
              </a:rPr>
              <a:t>instanceof</a:t>
            </a:r>
            <a:r>
              <a:rPr kumimoji="1" lang="en-US" altLang="zh-CN" b="1" dirty="0"/>
              <a:t> </a:t>
            </a:r>
            <a:r>
              <a:rPr kumimoji="1" lang="en-US" altLang="zh-CN" b="1" dirty="0" err="1">
                <a:solidFill>
                  <a:srgbClr val="00B050"/>
                </a:solidFill>
              </a:rPr>
              <a:t>ClassName</a:t>
            </a:r>
            <a:r>
              <a:rPr kumimoji="1" lang="en-US" altLang="zh-CN" b="1" dirty="0"/>
              <a:t>)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57705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1107737" cy="504000"/>
            <a:chOff x="0" y="0"/>
            <a:chExt cx="1107737" cy="504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763957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矩形 6"/>
            <p:cNvSpPr/>
            <p:nvPr/>
          </p:nvSpPr>
          <p:spPr>
            <a:xfrm>
              <a:off x="993144" y="0"/>
              <a:ext cx="114593" cy="504000"/>
            </a:xfrm>
            <a:prstGeom prst="rect">
              <a:avLst/>
            </a:prstGeom>
            <a:solidFill>
              <a:srgbClr val="036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D54EF03-8CE8-C045-A401-2AEC7122CC59}"/>
              </a:ext>
            </a:extLst>
          </p:cNvPr>
          <p:cNvSpPr txBox="1"/>
          <p:nvPr/>
        </p:nvSpPr>
        <p:spPr>
          <a:xfrm>
            <a:off x="1187624" y="147210"/>
            <a:ext cx="5904656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如何编写应用于多种参数类型的代码？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C2CD059-7A84-AB40-9342-1BB4DA53E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6" y="1059582"/>
            <a:ext cx="4341815" cy="1727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7596D5D-AA39-824B-98BE-232DD61BD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059582"/>
            <a:ext cx="3894454" cy="1727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5DFECB1-3369-4247-9962-DFF7B7235F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7" y="2932782"/>
            <a:ext cx="4341816" cy="16891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DA5492D3-186B-5A40-B848-09349FC94D52}"/>
              </a:ext>
            </a:extLst>
          </p:cNvPr>
          <p:cNvSpPr txBox="1"/>
          <p:nvPr/>
        </p:nvSpPr>
        <p:spPr>
          <a:xfrm>
            <a:off x="5004048" y="3069446"/>
            <a:ext cx="3005951" cy="7078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sz="2000" dirty="0"/>
              <a:t>特点：</a:t>
            </a:r>
            <a:endParaRPr kumimoji="1" lang="en-US" altLang="zh-CN" sz="2000" dirty="0"/>
          </a:p>
          <a:p>
            <a:r>
              <a:rPr kumimoji="1" lang="zh-CN" altLang="en-US" sz="2000" dirty="0"/>
              <a:t>代码一致，参数类型不同</a:t>
            </a:r>
          </a:p>
        </p:txBody>
      </p:sp>
    </p:spTree>
    <p:extLst>
      <p:ext uri="{BB962C8B-B14F-4D97-AF65-F5344CB8AC3E}">
        <p14:creationId xmlns:p14="http://schemas.microsoft.com/office/powerpoint/2010/main" val="622708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chap3.8"/>
</p:tagLst>
</file>

<file path=ppt/theme/theme1.xml><?xml version="1.0" encoding="utf-8"?>
<a:theme xmlns:a="http://schemas.openxmlformats.org/drawingml/2006/main" name="sj">
  <a:themeElements>
    <a:clrScheme name="sj 10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66"/>
      </a:folHlink>
    </a:clrScheme>
    <a:fontScheme name="气流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sj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j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FF0066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10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00FF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G:\Documents and Settings\sj\Application Data\Microsoft\Templates\sj.pot</Template>
  <TotalTime>14801</TotalTime>
  <Words>1759</Words>
  <Application>Microsoft Macintosh PowerPoint</Application>
  <PresentationFormat>全屏显示(16:9)</PresentationFormat>
  <Paragraphs>329</Paragraphs>
  <Slides>44</Slides>
  <Notes>44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5" baseType="lpstr">
      <vt:lpstr>方正姚体</vt:lpstr>
      <vt:lpstr>SimHei</vt:lpstr>
      <vt:lpstr>KaiTi</vt:lpstr>
      <vt:lpstr>Hiragino Sans GB W3</vt:lpstr>
      <vt:lpstr>LANTINGHEI SC DEMIBOLD</vt:lpstr>
      <vt:lpstr>Arial</vt:lpstr>
      <vt:lpstr>Helvetica</vt:lpstr>
      <vt:lpstr>Times New Roman</vt:lpstr>
      <vt:lpstr>Trebuchet MS</vt:lpstr>
      <vt:lpstr>Wingdings</vt:lpstr>
      <vt:lpstr>sj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hhit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chap3.8</dc:title>
  <dc:creator>sj</dc:creator>
  <cp:lastModifiedBy>Microsoft Office User</cp:lastModifiedBy>
  <cp:revision>722</cp:revision>
  <cp:lastPrinted>2014-09-03T11:32:20Z</cp:lastPrinted>
  <dcterms:created xsi:type="dcterms:W3CDTF">2003-08-02T07:43:01Z</dcterms:created>
  <dcterms:modified xsi:type="dcterms:W3CDTF">2024-06-04T12:13:13Z</dcterms:modified>
</cp:coreProperties>
</file>

<file path=docProps/thumbnail.jpeg>
</file>